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Layouts/slideLayout13.xml" ContentType="application/vnd.openxmlformats-officedocument.presentationml.slideLayout+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Layouts/slideLayout14.xml" ContentType="application/vnd.openxmlformats-officedocument.presentationml.slideLayout+xml"/>
  <Override PartName="/ppt/slides/slide8.xml" ContentType="application/vnd.openxmlformats-officedocument.presentationml.slide+xml"/>
  <Override PartName="/ppt/notesSlides/notesSlide10.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90" r:id="rId1"/>
  </p:sldMasterIdLst>
  <p:notesMasterIdLst>
    <p:notesMasterId r:id="rId21"/>
  </p:notesMasterIdLst>
  <p:sldIdLst>
    <p:sldId id="256" r:id="rId2"/>
    <p:sldId id="273" r:id="rId3"/>
    <p:sldId id="266" r:id="rId4"/>
    <p:sldId id="274" r:id="rId5"/>
    <p:sldId id="275" r:id="rId6"/>
    <p:sldId id="276" r:id="rId7"/>
    <p:sldId id="277" r:id="rId8"/>
    <p:sldId id="278" r:id="rId9"/>
    <p:sldId id="280" r:id="rId10"/>
    <p:sldId id="282" r:id="rId11"/>
    <p:sldId id="284" r:id="rId12"/>
    <p:sldId id="286" r:id="rId13"/>
    <p:sldId id="283" r:id="rId14"/>
    <p:sldId id="287" r:id="rId15"/>
    <p:sldId id="271" r:id="rId16"/>
    <p:sldId id="265" r:id="rId17"/>
    <p:sldId id="288" r:id="rId18"/>
    <p:sldId id="289" r:id="rId19"/>
    <p:sldId id="290" r:id="rId2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15" autoAdjust="0"/>
    <p:restoredTop sz="94755" autoAdjust="0"/>
  </p:normalViewPr>
  <p:slideViewPr>
    <p:cSldViewPr snapToObjects="1">
      <p:cViewPr varScale="1">
        <p:scale>
          <a:sx n="114" d="100"/>
          <a:sy n="114" d="100"/>
        </p:scale>
        <p:origin x="-7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9B7979-C474-0643-8617-946784D814C4}" type="datetimeFigureOut">
              <a:rPr lang="fr-FR" smtClean="0"/>
              <a:pPr/>
              <a:t>14/01/17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5F8902-703F-ED4B-B278-F4AFA0378CD3}"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Préciser d’emblée les points d’appui et le parcours qui soutiennent ce titre à l’allure provocatrice</a:t>
            </a:r>
          </a:p>
          <a:p>
            <a:pPr>
              <a:buFontTx/>
              <a:buChar char="-"/>
            </a:pPr>
            <a:r>
              <a:rPr lang="fr-FR" dirty="0" smtClean="0"/>
              <a:t>chômage, un angle mort des sciences du travail</a:t>
            </a:r>
            <a:r>
              <a:rPr lang="fr-FR" baseline="0" dirty="0" smtClean="0"/>
              <a:t> : quid de la santé des chômeurs ?</a:t>
            </a:r>
          </a:p>
          <a:p>
            <a:pPr>
              <a:buFontTx/>
              <a:buChar char="-"/>
            </a:pPr>
            <a:r>
              <a:rPr lang="fr-FR" baseline="0" dirty="0" smtClean="0"/>
              <a:t>- chômage interne: les placardisés: mon enquête sur l’expérience et la fabrication des placards montre deux étiquettes attribuées: nuisibles et inutiles (nombreux RQTH, malades, seniors…)= inutiles = en panne de productivité</a:t>
            </a:r>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La reconnaissance de l’épaisseur des singularités individuelles, des interdépendances des différents domaines de vie, professionnels et extra-professionnels, dans lesquelles nous sommes tous engagés, des histoires de vie non réductibles à l’ici et maintenant de la situation de travail, peut être au service du soin de la vie au travail. A contrario, l’omerta sur l’individuel, le singulier renvoie chacun à la solitude dans l’expérience inéluctable de la fragilité humaine. La revendication de la reconnaissance d’une humanité aujourd’hui occultée dans le monde du travail passe par un éloge de la vulnérabilité, celle que nous avons en partage et qui nous préserve d’une réduction à la fonction de « ressources humaines ».</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La reconnaissance de l’épaisseur des singularités individuelles, des interdépendances des différents domaines de vie, professionnels et extra-professionnels, dans lesquelles nous sommes tous engagés, des histoires de vie non réductibles à l’ici et maintenant de la situation de travail, peut être au service du soin de la vie au travail. A contrario, l’omerta sur l’individuel, le singulier renvoie chacun à la solitude dans l’expérience inéluctable de la fragilité humaine. La revendication de la reconnaissance d’une humanité aujourd’hui occultée dans le monde du travail passe par un éloge de la vulnérabilité, celle que nous avons en partage et qui nous préserve d’une réduction à la fonction de « ressources humaines ».</a:t>
            </a:r>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16</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Ne pas s’en tenir à l’universalisme de la vulnérabilité (« nous sommes tous pareillement fragiles »), ni aux figures héroïques de la vulnérabilité domptée, ni à sa péjoration comme notion misérabiliste.</a:t>
            </a:r>
          </a:p>
          <a:p>
            <a:pPr marL="0" marR="0" indent="0" algn="l" defTabSz="4572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la catégorie de vulnérable : les vulnérabilités sociales et historiques identifiées renvoient aux effets négatifs produits sur les sujets sociaux par certaines formes d’organisation sociale à un moment historique donné. Elle sert essentiellement à l’analyse des rapports sociaux sans nécessairement proposer une conception du sujet alternative à la conception libérale. La mise à jour des contextes dans lesquels les vulnérabilités secondent s’intensifient, des processus qui les multiplient, indique en tout cas, par contraste quelles sont les conditions relationnelles et sociales qui permettent le développement de l’autonomie et de la puissance d’agir.</a:t>
            </a:r>
          </a:p>
          <a:p>
            <a:pPr marL="0" marR="0" indent="0" algn="l" defTabSz="457200" rtl="0" eaLnBrk="1" fontAlgn="auto" latinLnBrk="0" hangingPunct="1">
              <a:lnSpc>
                <a:spcPct val="100000"/>
              </a:lnSpc>
              <a:spcBef>
                <a:spcPts val="0"/>
              </a:spcBef>
              <a:spcAft>
                <a:spcPts val="0"/>
              </a:spcAft>
              <a:buClrTx/>
              <a:buSzTx/>
              <a:buFontTx/>
              <a:buNone/>
              <a:tabLst/>
              <a:defRPr/>
            </a:pP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En </a:t>
            </a:r>
            <a:r>
              <a:rPr lang="fr-FR" dirty="0" err="1" smtClean="0"/>
              <a:t>matiére</a:t>
            </a:r>
            <a:r>
              <a:rPr lang="fr-FR" dirty="0" smtClean="0"/>
              <a:t> de questions de santé au travail, le scénario est souvent le même: à qui attribuer la responsabilité des problèmes de santé identifiés</a:t>
            </a:r>
            <a:r>
              <a:rPr lang="fr-FR" baseline="0" dirty="0" smtClean="0"/>
              <a:t> ?</a:t>
            </a:r>
          </a:p>
          <a:p>
            <a:r>
              <a:rPr lang="fr-FR" baseline="0" dirty="0" smtClean="0"/>
              <a:t>Les tenants de l’exposition aux risques/ la tradition des la prédisposition celle qui permet de catégoriser des individus à risques, trop fragiles pour faire face aux contraintes de travail</a:t>
            </a:r>
          </a:p>
          <a:p>
            <a:r>
              <a:rPr lang="fr-FR" baseline="0" dirty="0" smtClean="0"/>
              <a:t>Se profile alors un risque majeur: la chasse aux vulnérables. Dans la lignée de la classique catégorie dite des « bras cassés », traditionnellement renvoyés aux dispositifs institués de traitement et de recyclage des rebuts du monde du travail</a:t>
            </a:r>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Dispersion= intensification du travail + diversification des conditions d’emploi et des temps de travail ont des répercussions marquées</a:t>
            </a:r>
            <a:r>
              <a:rPr lang="fr-FR" baseline="0" dirty="0" smtClean="0"/>
              <a:t> par une forte variabilité entre les individus. Ces transformations mobilisent plus fortement les ressources physiques et psychiques de chacun + elles fragilisent les stratégies </a:t>
            </a:r>
            <a:r>
              <a:rPr lang="fr-FR" baseline="0" dirty="0" err="1" smtClean="0"/>
              <a:t>ind</a:t>
            </a:r>
            <a:r>
              <a:rPr lang="fr-FR" baseline="0" dirty="0" smtClean="0"/>
              <a:t> et coll. Construites pour préserver sa santé, la santé</a:t>
            </a:r>
          </a:p>
          <a:p>
            <a:r>
              <a:rPr lang="fr-FR" baseline="0" dirty="0" smtClean="0"/>
              <a:t>Dispersion car les réactions des uns et des autres à une même situation de travail apparaissent très contrastées car elles ne sont plus régulées par les collectifs de travail. ce qui favorise cette individualisation des questions de santé au travail</a:t>
            </a:r>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6</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Vulnérabilité différentielle: Elle installe dans un défaut de réciprocité. Référence ici à la logique du don de Marcel Mauss, à cette triple obligation du donné, recevoir, rendre. Si on admet que toute relation est une forme d’échange, ce qui l’empêche fragilise et favorise des rapports de domination.</a:t>
            </a:r>
          </a:p>
          <a:p>
            <a:r>
              <a:rPr lang="fr-FR" sz="1200" kern="1200" dirty="0" smtClean="0">
                <a:solidFill>
                  <a:schemeClr val="tx1"/>
                </a:solidFill>
                <a:latin typeface="+mn-lt"/>
                <a:ea typeface="+mn-ea"/>
                <a:cs typeface="+mn-cs"/>
              </a:rPr>
              <a:t>Soit quand la possibilité même de rendre est déniée  par la disqualification des capacités à rendre.</a:t>
            </a:r>
          </a:p>
          <a:p>
            <a:r>
              <a:rPr lang="fr-FR" sz="1200" kern="1200" dirty="0" smtClean="0">
                <a:solidFill>
                  <a:schemeClr val="tx1"/>
                </a:solidFill>
                <a:latin typeface="+mn-lt"/>
                <a:ea typeface="+mn-ea"/>
                <a:cs typeface="+mn-cs"/>
              </a:rPr>
              <a:t>Soit quand l’obligation de rendre empêche, dans certains cas, de recevoir. On peut ainsi refuser les coups de mains quand on craint de ne pouvoir les rendre. Quand on craint de pouvoir donner, on préfère ne plus recevoir, on préfère s’effacer plutôt que se faire aider.</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 </a:t>
            </a:r>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9</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1" i="1" kern="1200" dirty="0" smtClean="0">
                <a:solidFill>
                  <a:schemeClr val="tx1"/>
                </a:solidFill>
                <a:latin typeface="+mn-lt"/>
                <a:ea typeface="+mn-ea"/>
                <a:cs typeface="+mn-cs"/>
              </a:rPr>
              <a:t>Du coté des modifications normatives </a:t>
            </a:r>
            <a:r>
              <a:rPr lang="fr-FR" sz="1200" kern="1200" dirty="0" smtClean="0">
                <a:solidFill>
                  <a:schemeClr val="tx1"/>
                </a:solidFill>
                <a:latin typeface="+mn-lt"/>
                <a:ea typeface="+mn-ea"/>
                <a:cs typeface="+mn-cs"/>
              </a:rPr>
              <a:t>: L’autonomie est devenue une norme, la valeur des valeurs. Et la vulnérabilité est jugée comme privative et négative. Cette figure de l’autonomie est celle d’un sujet total qui ne connaît ni l’incomplétude, ni le manque, ni les limites. Dans cette idéologie de l’autonomie, l’insatisfaction est un échec, la vieillesse une honte, le manque de contrôle de soi une indignité, le handicap un ensemble de déficits, la maladie la révélation de transgressions des guides de bonne conduite en matière de santé. </a:t>
            </a:r>
          </a:p>
          <a:p>
            <a:r>
              <a:rPr lang="fr-FR" sz="1200" kern="1200" dirty="0" smtClean="0">
                <a:solidFill>
                  <a:schemeClr val="tx1"/>
                </a:solidFill>
                <a:latin typeface="+mn-lt"/>
                <a:ea typeface="+mn-ea"/>
                <a:cs typeface="+mn-cs"/>
              </a:rPr>
              <a:t> </a:t>
            </a:r>
          </a:p>
          <a:p>
            <a:r>
              <a:rPr lang="fr-FR" sz="1200" kern="1200" dirty="0" smtClean="0">
                <a:solidFill>
                  <a:schemeClr val="tx1"/>
                </a:solidFill>
                <a:latin typeface="+mn-lt"/>
                <a:ea typeface="+mn-ea"/>
                <a:cs typeface="+mn-cs"/>
              </a:rPr>
              <a:t>La vulnérabilité apparaît aujourd’hui comme le résultat d’une impossibilité vécue, d’une incapacité ressentie, à ne pouvoir pleinement devenir individu au sens moderne du terme. Et ce dans un contexte qui demande à chacun d’être sujet à partir de lui-même. Une obligation de se debout de l’intérieur en somme. Sans autre support que soi.</a:t>
            </a:r>
          </a:p>
          <a:p>
            <a:r>
              <a:rPr lang="fr-FR" sz="1200" b="1" kern="1200" dirty="0" smtClean="0">
                <a:solidFill>
                  <a:schemeClr val="tx1"/>
                </a:solidFill>
                <a:latin typeface="+mn-lt"/>
                <a:ea typeface="+mn-ea"/>
                <a:cs typeface="+mn-cs"/>
              </a:rPr>
              <a:t>Du coté des formes d’intégration et de leur transformation: </a:t>
            </a:r>
            <a:r>
              <a:rPr lang="fr-FR" sz="1200" kern="1200" dirty="0" smtClean="0">
                <a:solidFill>
                  <a:schemeClr val="tx1"/>
                </a:solidFill>
                <a:latin typeface="+mn-lt"/>
                <a:ea typeface="+mn-ea"/>
                <a:cs typeface="+mn-cs"/>
              </a:rPr>
              <a:t>la désaffiliation, le </a:t>
            </a:r>
            <a:r>
              <a:rPr lang="fr-FR" sz="1200" kern="1200" dirty="0" err="1" smtClean="0">
                <a:solidFill>
                  <a:schemeClr val="tx1"/>
                </a:solidFill>
                <a:latin typeface="+mn-lt"/>
                <a:ea typeface="+mn-ea"/>
                <a:cs typeface="+mn-cs"/>
              </a:rPr>
              <a:t>précariat</a:t>
            </a:r>
            <a:r>
              <a:rPr lang="fr-FR" sz="1200" kern="1200" dirty="0" smtClean="0">
                <a:solidFill>
                  <a:schemeClr val="tx1"/>
                </a:solidFill>
                <a:latin typeface="+mn-lt"/>
                <a:ea typeface="+mn-ea"/>
                <a:cs typeface="+mn-cs"/>
              </a:rPr>
              <a:t> (Castel)= incertitude du lendemain,</a:t>
            </a:r>
            <a:r>
              <a:rPr lang="fr-FR" sz="1200" kern="1200" baseline="0" dirty="0" smtClean="0">
                <a:solidFill>
                  <a:schemeClr val="tx1"/>
                </a:solidFill>
                <a:latin typeface="+mn-lt"/>
                <a:ea typeface="+mn-ea"/>
                <a:cs typeface="+mn-cs"/>
              </a:rPr>
              <a:t> crainte de l’avenir, sentiment d’impuissance, solitude</a:t>
            </a:r>
          </a:p>
          <a:p>
            <a:r>
              <a:rPr lang="fr-FR" sz="1200" kern="1200" baseline="0" dirty="0" smtClean="0">
                <a:solidFill>
                  <a:schemeClr val="tx1"/>
                </a:solidFill>
                <a:latin typeface="+mn-lt"/>
                <a:ea typeface="+mn-ea"/>
                <a:cs typeface="+mn-cs"/>
              </a:rPr>
              <a:t>Emergence d’une vulnérabilité de masse: « les travailleurs vieillissants qui n’ont plus de place dans le processus productif, les jeunes en quête d’un premier emploi et qui errent de stage en stage et d’un petit boulot à l’autre, les </a:t>
            </a:r>
            <a:r>
              <a:rPr lang="fr-FR" sz="1200" kern="1200" baseline="0" dirty="0" err="1" smtClean="0">
                <a:solidFill>
                  <a:schemeClr val="tx1"/>
                </a:solidFill>
                <a:latin typeface="+mn-lt"/>
                <a:ea typeface="+mn-ea"/>
                <a:cs typeface="+mn-cs"/>
              </a:rPr>
              <a:t>ch^meurs</a:t>
            </a:r>
            <a:r>
              <a:rPr lang="fr-FR" sz="1200" kern="1200" baseline="0" dirty="0" smtClean="0">
                <a:solidFill>
                  <a:schemeClr val="tx1"/>
                </a:solidFill>
                <a:latin typeface="+mn-lt"/>
                <a:ea typeface="+mn-ea"/>
                <a:cs typeface="+mn-cs"/>
              </a:rPr>
              <a:t> de longue durée qu’on épuise sans grand </a:t>
            </a:r>
            <a:r>
              <a:rPr lang="fr-FR" sz="1200" kern="1200" baseline="0" dirty="0" err="1" smtClean="0">
                <a:solidFill>
                  <a:schemeClr val="tx1"/>
                </a:solidFill>
                <a:latin typeface="+mn-lt"/>
                <a:ea typeface="+mn-ea"/>
                <a:cs typeface="+mn-cs"/>
              </a:rPr>
              <a:t>succés</a:t>
            </a:r>
            <a:r>
              <a:rPr lang="fr-FR" sz="1200" kern="1200" baseline="0" dirty="0" smtClean="0">
                <a:solidFill>
                  <a:schemeClr val="tx1"/>
                </a:solidFill>
                <a:latin typeface="+mn-lt"/>
                <a:ea typeface="+mn-ea"/>
                <a:cs typeface="+mn-cs"/>
              </a:rPr>
              <a:t> à requalifier ou remotiver » (Castel, 1999)</a:t>
            </a:r>
          </a:p>
          <a:p>
            <a:r>
              <a:rPr lang="fr-FR" sz="1200" kern="1200" baseline="0" dirty="0" smtClean="0">
                <a:solidFill>
                  <a:schemeClr val="tx1"/>
                </a:solidFill>
                <a:latin typeface="+mn-lt"/>
                <a:ea typeface="+mn-ea"/>
                <a:cs typeface="+mn-cs"/>
              </a:rPr>
              <a:t>L’inscription dans l’assistance ou dans des marges compassionnelles a tendance à renforcer l’isolement et les processus de disqualification sociale (qui cherchent à justifier la relégation)</a:t>
            </a:r>
            <a:endParaRPr lang="fr-FR" sz="1200" kern="1200" dirty="0" smtClean="0">
              <a:solidFill>
                <a:schemeClr val="tx1"/>
              </a:solidFill>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10</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Le sujet est constitué </a:t>
            </a:r>
            <a:r>
              <a:rPr lang="fr-FR" dirty="0" err="1" smtClean="0"/>
              <a:t>intersubjectivement</a:t>
            </a:r>
            <a:r>
              <a:rPr lang="fr-FR" dirty="0" smtClean="0"/>
              <a:t> et il est donc </a:t>
            </a:r>
            <a:r>
              <a:rPr lang="fr-FR" dirty="0" err="1" smtClean="0"/>
              <a:t>intersubjectivement</a:t>
            </a:r>
            <a:r>
              <a:rPr lang="fr-FR" dirty="0" smtClean="0"/>
              <a:t> vulnérable. Le rapport à soi (</a:t>
            </a:r>
            <a:r>
              <a:rPr lang="fr-FR" dirty="0" err="1" smtClean="0"/>
              <a:t>cf</a:t>
            </a:r>
            <a:r>
              <a:rPr lang="fr-FR" dirty="0" smtClean="0"/>
              <a:t> la confiance en soi, l’estime de soi, présentés comme des ingrédients indispensables à la construction de sa vie de self made man) n’est pas l’affaire d’un ego solitaire: il est construit dans l’intersubjectivité</a:t>
            </a:r>
            <a:r>
              <a:rPr lang="fr-FR" baseline="0" dirty="0" smtClean="0"/>
              <a:t> et conditionné socialement. Cette vulnérabilité originaire (un bébé ça n’existe pas disait Winnicott), lézarde le mythe d’un sujet autonome et souverain: notre vie dépend toujours d’autres vies</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11</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Il</a:t>
            </a:r>
            <a:r>
              <a:rPr lang="fr-FR" sz="1200" kern="1200" baseline="0" dirty="0" smtClean="0">
                <a:solidFill>
                  <a:schemeClr val="tx1"/>
                </a:solidFill>
                <a:latin typeface="+mn-lt"/>
                <a:ea typeface="+mn-ea"/>
                <a:cs typeface="+mn-cs"/>
              </a:rPr>
              <a:t> ne s’agit pas de </a:t>
            </a:r>
            <a:r>
              <a:rPr lang="fr-FR" sz="1200" kern="1200" dirty="0" smtClean="0">
                <a:solidFill>
                  <a:schemeClr val="tx1"/>
                </a:solidFill>
                <a:latin typeface="+mn-lt"/>
                <a:ea typeface="+mn-ea"/>
                <a:cs typeface="+mn-cs"/>
              </a:rPr>
              <a:t>présenter ici une version enchantée de l'épreuve de la maladie mais de reconnaître à la fois la souffrance et les gains de cette expérience </a:t>
            </a:r>
            <a:r>
              <a:rPr lang="fr-FR" sz="1200" kern="1200" dirty="0" err="1" smtClean="0">
                <a:solidFill>
                  <a:schemeClr val="tx1"/>
                </a:solidFill>
                <a:latin typeface="+mn-lt"/>
                <a:ea typeface="+mn-ea"/>
                <a:cs typeface="+mn-cs"/>
              </a:rPr>
              <a:t>mutative</a:t>
            </a:r>
            <a:r>
              <a:rPr lang="fr-FR" sz="1200" kern="1200" dirty="0" smtClean="0">
                <a:solidFill>
                  <a:schemeClr val="tx1"/>
                </a:solidFill>
                <a:latin typeface="+mn-lt"/>
                <a:ea typeface="+mn-ea"/>
                <a:cs typeface="+mn-cs"/>
              </a:rPr>
              <a:t>.</a:t>
            </a:r>
          </a:p>
          <a:p>
            <a:pPr marL="0" marR="0" indent="0" algn="l" defTabSz="4572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En termes de bénéfices, ils sont souvent exprimés à travers « l'opportunité » d'une réévaluation de sa vie passée et présente, au prisme de nouvelles exigences : affirmer des désirs propres, gagner en auto-détermination, résister à la </a:t>
            </a:r>
            <a:r>
              <a:rPr lang="fr-FR" sz="1200" kern="1200" dirty="0" err="1" smtClean="0">
                <a:solidFill>
                  <a:schemeClr val="tx1"/>
                </a:solidFill>
                <a:latin typeface="+mn-lt"/>
                <a:ea typeface="+mn-ea"/>
                <a:cs typeface="+mn-cs"/>
              </a:rPr>
              <a:t>conformisation</a:t>
            </a:r>
            <a:r>
              <a:rPr lang="fr-FR" sz="1200" kern="1200" dirty="0" smtClean="0">
                <a:solidFill>
                  <a:schemeClr val="tx1"/>
                </a:solidFill>
                <a:latin typeface="+mn-lt"/>
                <a:ea typeface="+mn-ea"/>
                <a:cs typeface="+mn-cs"/>
              </a:rPr>
              <a:t> aux normes et désirs des autres. Ce qui conduit à l'élaboration d'une nouvelle hiérarchisation des priorités existentielles. En ce sens, le rapport à soi-même et les rapports aux autres s'en trouvent profondément et durablement modifiés . L'expérience de la maladie contribue à déconstruire des situations, des illusions, des dénis: elle est un formidable révélateur et elle déstabilise profondément. À cette déconstruction succède une reconstruction sur de nouvelles bases, plus arrimée à une intensification du rapport à soi et aux autres. Les malades comme les travailleurs vieillissants, montrent, si on veut bien les entendre, les limites individuelles et collectives du travail soutenable (</a:t>
            </a:r>
            <a:r>
              <a:rPr lang="fr-FR" sz="1200" kern="1200" dirty="0" err="1" smtClean="0">
                <a:solidFill>
                  <a:schemeClr val="tx1"/>
                </a:solidFill>
                <a:latin typeface="+mn-lt"/>
                <a:ea typeface="+mn-ea"/>
                <a:cs typeface="+mn-cs"/>
              </a:rPr>
              <a:t>Volkoff</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Gaudart</a:t>
            </a:r>
            <a:r>
              <a:rPr lang="fr-FR" sz="1200" kern="1200" dirty="0" smtClean="0">
                <a:solidFill>
                  <a:schemeClr val="tx1"/>
                </a:solidFill>
                <a:latin typeface="+mn-lt"/>
                <a:ea typeface="+mn-ea"/>
                <a:cs typeface="+mn-cs"/>
              </a:rPr>
              <a:t>, 2015).  Ils cherchent comment construire des milieux pour vivre et travailler en santé. Dans une relative marginalité et clandestinité, parfois plus manifestement, ils développent une autre manière de travailler, un autre sens au travail, voire des innovations sociales qui pourraient amener bien des réflexions partagées sur les normes du travail, sur l’organisation et l’évaluation du travail … sur la vie au travail, une vie toujours nécessairement et profondément incarnée </a:t>
            </a:r>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12</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L’éprouvé de la vulnérabilité sollicite ce travail de santé réalisé à bas bruit</a:t>
            </a:r>
            <a:r>
              <a:rPr lang="fr-FR" baseline="0" dirty="0" smtClean="0"/>
              <a:t> ou ponctuellement ou occulté. </a:t>
            </a:r>
            <a:r>
              <a:rPr lang="fr-FR" sz="1200" kern="1200" dirty="0" smtClean="0">
                <a:solidFill>
                  <a:schemeClr val="tx1"/>
                </a:solidFill>
                <a:latin typeface="+mn-lt"/>
                <a:ea typeface="+mn-ea"/>
                <a:cs typeface="+mn-cs"/>
              </a:rPr>
              <a:t>Le </a:t>
            </a:r>
            <a:r>
              <a:rPr lang="fr-FR" sz="1200" b="1" i="1" kern="1200" dirty="0" smtClean="0">
                <a:solidFill>
                  <a:schemeClr val="tx1"/>
                </a:solidFill>
                <a:latin typeface="+mn-lt"/>
                <a:ea typeface="+mn-ea"/>
                <a:cs typeface="+mn-cs"/>
              </a:rPr>
              <a:t>travail de santé</a:t>
            </a:r>
            <a:r>
              <a:rPr lang="fr-FR" sz="1200" kern="1200" dirty="0" smtClean="0">
                <a:solidFill>
                  <a:schemeClr val="tx1"/>
                </a:solidFill>
                <a:latin typeface="+mn-lt"/>
                <a:ea typeface="+mn-ea"/>
                <a:cs typeface="+mn-cs"/>
              </a:rPr>
              <a:t>, qui est celui de la reconquête d’une nouvelle allure de vie, que réalisent ceux qui vivent avec une santé</a:t>
            </a:r>
            <a:r>
              <a:rPr lang="fr-FR" sz="1200" kern="1200" baseline="0" dirty="0" smtClean="0">
                <a:solidFill>
                  <a:schemeClr val="tx1"/>
                </a:solidFill>
                <a:latin typeface="+mn-lt"/>
                <a:ea typeface="+mn-ea"/>
                <a:cs typeface="+mn-cs"/>
              </a:rPr>
              <a:t> altérée </a:t>
            </a:r>
            <a:r>
              <a:rPr lang="fr-FR" sz="1200" kern="1200" dirty="0" smtClean="0">
                <a:solidFill>
                  <a:schemeClr val="tx1"/>
                </a:solidFill>
                <a:latin typeface="+mn-lt"/>
                <a:ea typeface="+mn-ea"/>
                <a:cs typeface="+mn-cs"/>
              </a:rPr>
              <a:t>est le plus souvent méconnu.</a:t>
            </a:r>
          </a:p>
          <a:p>
            <a:r>
              <a:rPr lang="fr-FR" sz="1200" kern="1200" dirty="0" smtClean="0">
                <a:solidFill>
                  <a:schemeClr val="tx1"/>
                </a:solidFill>
                <a:latin typeface="+mn-lt"/>
                <a:ea typeface="+mn-ea"/>
                <a:cs typeface="+mn-cs"/>
              </a:rPr>
              <a:t>La notion de </a:t>
            </a:r>
            <a:r>
              <a:rPr lang="fr-FR" sz="1200" i="1" kern="1200" dirty="0" smtClean="0">
                <a:solidFill>
                  <a:schemeClr val="tx1"/>
                </a:solidFill>
                <a:latin typeface="+mn-lt"/>
                <a:ea typeface="+mn-ea"/>
                <a:cs typeface="+mn-cs"/>
              </a:rPr>
              <a:t>travail de santé</a:t>
            </a:r>
            <a:r>
              <a:rPr lang="fr-FR" sz="1200" kern="1200" dirty="0" smtClean="0">
                <a:solidFill>
                  <a:schemeClr val="tx1"/>
                </a:solidFill>
                <a:latin typeface="+mn-lt"/>
                <a:ea typeface="+mn-ea"/>
                <a:cs typeface="+mn-cs"/>
              </a:rPr>
              <a:t> vient de </a:t>
            </a:r>
            <a:r>
              <a:rPr lang="fr-FR" sz="1200" kern="1200" dirty="0" err="1" smtClean="0">
                <a:solidFill>
                  <a:schemeClr val="tx1"/>
                </a:solidFill>
                <a:latin typeface="+mn-lt"/>
                <a:ea typeface="+mn-ea"/>
                <a:cs typeface="+mn-cs"/>
              </a:rPr>
              <a:t>Anselm</a:t>
            </a:r>
            <a:r>
              <a:rPr lang="fr-FR" sz="1200" kern="1200" dirty="0" smtClean="0">
                <a:solidFill>
                  <a:schemeClr val="tx1"/>
                </a:solidFill>
                <a:latin typeface="+mn-lt"/>
                <a:ea typeface="+mn-ea"/>
                <a:cs typeface="+mn-cs"/>
              </a:rPr>
              <a:t> Strauss et son équipe (1975).</a:t>
            </a:r>
            <a:r>
              <a:rPr lang="fr-FR" sz="1200" kern="1200" baseline="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Cette approche permet d’intégrer le travail réalisé par le malade lui-même, ses actions et de rompre avec une approche du malade « objet » de soins.</a:t>
            </a:r>
          </a:p>
          <a:p>
            <a:endParaRPr lang="fr-FR" baseline="0" dirty="0" smtClean="0"/>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13</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La mise en concurrence entre souci de soi et souci du travail bien est</a:t>
            </a:r>
            <a:r>
              <a:rPr lang="fr-FR" sz="1200" kern="1200" baseline="0" dirty="0" smtClean="0">
                <a:solidFill>
                  <a:schemeClr val="tx1"/>
                </a:solidFill>
                <a:latin typeface="+mn-lt"/>
                <a:ea typeface="+mn-ea"/>
                <a:cs typeface="+mn-cs"/>
              </a:rPr>
              <a:t> </a:t>
            </a:r>
            <a:r>
              <a:rPr lang="fr-FR" sz="1200" kern="1200" dirty="0" smtClean="0">
                <a:solidFill>
                  <a:schemeClr val="tx1"/>
                </a:solidFill>
                <a:latin typeface="+mn-lt"/>
                <a:ea typeface="+mn-ea"/>
                <a:cs typeface="+mn-cs"/>
              </a:rPr>
              <a:t>une caractéristique majeure des organisations</a:t>
            </a:r>
            <a:r>
              <a:rPr lang="fr-FR" sz="1200" kern="1200" baseline="0" dirty="0" smtClean="0">
                <a:solidFill>
                  <a:schemeClr val="tx1"/>
                </a:solidFill>
                <a:latin typeface="+mn-lt"/>
                <a:ea typeface="+mn-ea"/>
                <a:cs typeface="+mn-cs"/>
              </a:rPr>
              <a:t> du travail aujourd’hui</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L’euphémisation des questions de santé au profit de formes d’endurance est</a:t>
            </a:r>
            <a:r>
              <a:rPr lang="fr-FR" sz="1200" kern="1200" baseline="0" dirty="0" smtClean="0">
                <a:solidFill>
                  <a:schemeClr val="tx1"/>
                </a:solidFill>
                <a:latin typeface="+mn-lt"/>
                <a:ea typeface="+mn-ea"/>
                <a:cs typeface="+mn-cs"/>
              </a:rPr>
              <a:t> soutenu, sollicité par</a:t>
            </a:r>
            <a:r>
              <a:rPr lang="fr-FR" sz="1200" kern="1200" dirty="0" smtClean="0">
                <a:solidFill>
                  <a:schemeClr val="tx1"/>
                </a:solidFill>
                <a:latin typeface="+mn-lt"/>
                <a:ea typeface="+mn-ea"/>
                <a:cs typeface="+mn-cs"/>
              </a:rPr>
              <a:t> l’engagement indissociablement pratique et moral dans le travail (</a:t>
            </a:r>
            <a:r>
              <a:rPr lang="fr-FR" sz="1200" kern="1200" dirty="0" err="1" smtClean="0">
                <a:solidFill>
                  <a:schemeClr val="tx1"/>
                </a:solidFill>
                <a:latin typeface="+mn-lt"/>
                <a:ea typeface="+mn-ea"/>
                <a:cs typeface="+mn-cs"/>
              </a:rPr>
              <a:t>Gayet-Viaud</a:t>
            </a:r>
            <a:r>
              <a:rPr lang="fr-FR" sz="1200" kern="1200" dirty="0" smtClean="0">
                <a:solidFill>
                  <a:schemeClr val="tx1"/>
                </a:solidFill>
                <a:latin typeface="+mn-lt"/>
                <a:ea typeface="+mn-ea"/>
                <a:cs typeface="+mn-cs"/>
              </a:rPr>
              <a:t>, 2012). L’effort personnel s’impose bien souvent comme la variable d’ajustement d’une organisation du travail saturée de contraintes : il s’agit alors de « faire avec ce qu’on a » pour préserver ce qui vaut, ce à quoi on tient dans le travail, cette qualité indexée aux règles du métier ou au genre professionnel. Alors, littéralement, chacun « prend sur soi »… jusqu’à l’épuisement de ses ressources propres et une progressive ou brutale relégation, quelle prenne la forme de l’accident du travail, de la maladie professionnelle, de l’inaptitude, de l’invalidité, du départ à la retraite anticipée …</a:t>
            </a:r>
          </a:p>
          <a:p>
            <a:endParaRPr lang="fr-FR" dirty="0"/>
          </a:p>
        </p:txBody>
      </p:sp>
      <p:sp>
        <p:nvSpPr>
          <p:cNvPr id="4" name="Espace réservé du numéro de diapositive 3"/>
          <p:cNvSpPr>
            <a:spLocks noGrp="1"/>
          </p:cNvSpPr>
          <p:nvPr>
            <p:ph type="sldNum" sz="quarter" idx="10"/>
          </p:nvPr>
        </p:nvSpPr>
        <p:spPr/>
        <p:txBody>
          <a:bodyPr/>
          <a:lstStyle/>
          <a:p>
            <a:fld id="{815F8902-703F-ED4B-B278-F4AFA0378CD3}"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Diapositive de titre">
    <p:spTree>
      <p:nvGrpSpPr>
        <p:cNvPr id="1" name=""/>
        <p:cNvGrpSpPr/>
        <p:nvPr/>
      </p:nvGrpSpPr>
      <p:grpSpPr>
        <a:xfrm>
          <a:off x="0" y="0"/>
          <a:ext cx="0" cy="0"/>
          <a:chOff x="0" y="0"/>
          <a:chExt cx="0" cy="0"/>
        </a:xfrm>
      </p:grpSpPr>
      <p:sp useBgFill="1">
        <p:nvSpPr>
          <p:cNvPr id="12" name="Rectangle 11"/>
          <p:cNvSpPr/>
          <p:nvPr/>
        </p:nvSpPr>
        <p:spPr>
          <a:xfrm>
            <a:off x="341086" y="928914"/>
            <a:ext cx="8432800" cy="17707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685707" y="968189"/>
            <a:ext cx="7799387" cy="1237130"/>
          </a:xfrm>
        </p:spPr>
        <p:txBody>
          <a:bodyPr anchor="b" anchorCtr="0"/>
          <a:lstStyle>
            <a:lvl1pPr algn="r">
              <a:lnSpc>
                <a:spcPts val="5000"/>
              </a:lnSpc>
              <a:defRPr sz="4600">
                <a:solidFill>
                  <a:schemeClr val="accent1"/>
                </a:solidFill>
                <a:effectLst/>
              </a:defRPr>
            </a:lvl1pPr>
          </a:lstStyle>
          <a:p>
            <a:r>
              <a:rPr lang="fr-FR" smtClean="0"/>
              <a:t>Cliquez et modifiez le titre</a:t>
            </a:r>
            <a:endParaRPr/>
          </a:p>
        </p:txBody>
      </p:sp>
      <p:sp>
        <p:nvSpPr>
          <p:cNvPr id="3" name="Subtitle 2"/>
          <p:cNvSpPr>
            <a:spLocks noGrp="1"/>
          </p:cNvSpPr>
          <p:nvPr>
            <p:ph type="subTitle" idx="1"/>
          </p:nvPr>
        </p:nvSpPr>
        <p:spPr>
          <a:xfrm>
            <a:off x="685707" y="2209799"/>
            <a:ext cx="7799387" cy="466165"/>
          </a:xfrm>
        </p:spPr>
        <p:txBody>
          <a:bodyPr/>
          <a:lstStyle>
            <a:lvl1pPr marL="0" indent="0" algn="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4" name="Date Placeholder 3"/>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6" name="Slide Number Placeholder 5"/>
          <p:cNvSpPr>
            <a:spLocks noGrp="1"/>
          </p:cNvSpPr>
          <p:nvPr>
            <p:ph type="sldNum" sz="quarter" idx="12"/>
          </p:nvPr>
        </p:nvSpPr>
        <p:spPr>
          <a:xfrm>
            <a:off x="4305300" y="6492875"/>
            <a:ext cx="533400" cy="365125"/>
          </a:xfrm>
        </p:spPr>
        <p:txBody>
          <a:bodyPr vert="horz" lIns="91440" tIns="45720" rIns="91440" bIns="45720" rtlCol="0" anchor="ctr"/>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fld id="{C0ABBFED-470B-5B42-BDF1-D3F224E86582}" type="slidenum">
              <a:rPr lang="fr-FR" smtClean="0"/>
              <a:pPr/>
              <a:t>‹#›</a:t>
            </a:fld>
            <a:endParaRPr lang="fr-FR" dirty="0"/>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57200" y="816802"/>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Picture 8" descr="TitleSlideTop.jpg"/>
          <p:cNvPicPr>
            <a:picLocks noChangeAspect="1"/>
          </p:cNvPicPr>
          <p:nvPr/>
        </p:nvPicPr>
        <p:blipFill>
          <a:blip r:embed="rId2"/>
          <a:stretch>
            <a:fillRect/>
          </a:stretch>
        </p:blipFill>
        <p:spPr>
          <a:xfrm>
            <a:off x="457200" y="457200"/>
            <a:ext cx="8229600" cy="356646"/>
          </a:xfrm>
          <a:prstGeom prst="rect">
            <a:avLst/>
          </a:prstGeom>
        </p:spPr>
      </p:pic>
      <p:pic>
        <p:nvPicPr>
          <p:cNvPr id="10" name="Picture 9" descr="TitleSlideBottom.jpg"/>
          <p:cNvPicPr>
            <a:picLocks noChangeAspect="1"/>
          </p:cNvPicPr>
          <p:nvPr/>
        </p:nvPicPr>
        <p:blipFill>
          <a:blip r:embed="rId3"/>
          <a:stretch>
            <a:fillRect/>
          </a:stretch>
        </p:blipFill>
        <p:spPr>
          <a:xfrm>
            <a:off x="457200" y="2700601"/>
            <a:ext cx="8229600" cy="3700199"/>
          </a:xfrm>
          <a:prstGeom prst="rect">
            <a:avLst/>
          </a:prstGeom>
        </p:spPr>
      </p:pic>
      <p:sp>
        <p:nvSpPr>
          <p:cNvPr id="11" name="Footer Placeholder 4"/>
          <p:cNvSpPr>
            <a:spLocks noGrp="1"/>
          </p:cNvSpPr>
          <p:nvPr>
            <p:ph type="ftr" sz="quarter" idx="3"/>
          </p:nvPr>
        </p:nvSpPr>
        <p:spPr>
          <a:xfrm>
            <a:off x="318247" y="6492875"/>
            <a:ext cx="3415554" cy="365125"/>
          </a:xfrm>
          <a:prstGeom prst="rect">
            <a:avLst/>
          </a:prstGeom>
        </p:spPr>
        <p:txBody>
          <a:bodyPr vert="horz" lIns="91440" tIns="45720" rIns="91440" bIns="45720" rtlCol="0" anchor="ct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Vide">
    <p:spTree>
      <p:nvGrpSpPr>
        <p:cNvPr id="1" name=""/>
        <p:cNvGrpSpPr/>
        <p:nvPr/>
      </p:nvGrpSpPr>
      <p:grpSpPr>
        <a:xfrm>
          <a:off x="0" y="0"/>
          <a:ext cx="0" cy="0"/>
          <a:chOff x="0" y="0"/>
          <a:chExt cx="0" cy="0"/>
        </a:xfrm>
      </p:grpSpPr>
      <p:sp useBgFill="1">
        <p:nvSpPr>
          <p:cNvPr id="7" name="Rectangle 6"/>
          <p:cNvSpPr/>
          <p:nvPr/>
        </p:nvSpPr>
        <p:spPr>
          <a:xfrm>
            <a:off x="355600" y="566057"/>
            <a:ext cx="8396514" cy="259805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Rectangle 4"/>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ctangle 5"/>
          <p:cNvSpPr/>
          <p:nvPr/>
        </p:nvSpPr>
        <p:spPr>
          <a:xfrm>
            <a:off x="457200" y="45720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C0ABBFED-470B-5B42-BDF1-D3F224E86582}" type="slidenum">
              <a:rPr lang="fr-FR" smtClean="0"/>
              <a:pPr/>
              <a:t>‹#›</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u avec légende">
    <p:spTree>
      <p:nvGrpSpPr>
        <p:cNvPr id="1" name=""/>
        <p:cNvGrpSpPr/>
        <p:nvPr/>
      </p:nvGrpSpPr>
      <p:grpSpPr>
        <a:xfrm>
          <a:off x="0" y="0"/>
          <a:ext cx="0" cy="0"/>
          <a:chOff x="0" y="0"/>
          <a:chExt cx="0" cy="0"/>
        </a:xfrm>
      </p:grpSpPr>
      <p:sp useBgFill="1">
        <p:nvSpPr>
          <p:cNvPr id="10" name="Rectangle 9"/>
          <p:cNvSpPr/>
          <p:nvPr/>
        </p:nvSpPr>
        <p:spPr>
          <a:xfrm>
            <a:off x="333828" y="566057"/>
            <a:ext cx="8454571" cy="21335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457200" y="45720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58368" y="1644868"/>
            <a:ext cx="3657600" cy="1098332"/>
          </a:xfrm>
        </p:spPr>
        <p:txBody>
          <a:bodyPr anchor="b"/>
          <a:lstStyle>
            <a:lvl1pPr algn="l">
              <a:defRPr sz="3600" b="0">
                <a:solidFill>
                  <a:schemeClr val="accent1"/>
                </a:solidFill>
                <a:effectLst/>
              </a:defRPr>
            </a:lvl1pPr>
          </a:lstStyle>
          <a:p>
            <a:r>
              <a:rPr lang="fr-FR" smtClean="0"/>
              <a:t>Cliquez et modifiez le titre</a:t>
            </a:r>
            <a:endParaRPr/>
          </a:p>
        </p:txBody>
      </p:sp>
      <p:sp>
        <p:nvSpPr>
          <p:cNvPr id="3" name="Content Placeholder 2"/>
          <p:cNvSpPr>
            <a:spLocks noGrp="1"/>
          </p:cNvSpPr>
          <p:nvPr>
            <p:ph idx="1"/>
          </p:nvPr>
        </p:nvSpPr>
        <p:spPr>
          <a:xfrm>
            <a:off x="4828032" y="654268"/>
            <a:ext cx="3657600" cy="5486400"/>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0ABBFED-470B-5B42-BDF1-D3F224E86582}" type="slidenum">
              <a:rPr lang="fr-FR" smtClean="0"/>
              <a:pPr/>
              <a:t>‹#›</a:t>
            </a:fld>
            <a:endParaRPr lang="fr-F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Image avec légende">
    <p:spTree>
      <p:nvGrpSpPr>
        <p:cNvPr id="1" name=""/>
        <p:cNvGrpSpPr/>
        <p:nvPr/>
      </p:nvGrpSpPr>
      <p:grpSpPr>
        <a:xfrm>
          <a:off x="0" y="0"/>
          <a:ext cx="0" cy="0"/>
          <a:chOff x="0" y="0"/>
          <a:chExt cx="0" cy="0"/>
        </a:xfrm>
      </p:grpSpPr>
      <p:sp useBgFill="1">
        <p:nvSpPr>
          <p:cNvPr id="10" name="Rectangle 9"/>
          <p:cNvSpPr/>
          <p:nvPr/>
        </p:nvSpPr>
        <p:spPr>
          <a:xfrm>
            <a:off x="355600" y="348343"/>
            <a:ext cx="8432800" cy="23513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rot="5400000">
            <a:off x="5598058" y="3310469"/>
            <a:ext cx="5943600" cy="237061"/>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58368" y="1644868"/>
            <a:ext cx="3657600" cy="1098332"/>
          </a:xfrm>
        </p:spPr>
        <p:txBody>
          <a:bodyPr anchor="b"/>
          <a:lstStyle>
            <a:lvl1pPr algn="l">
              <a:defRPr sz="3600" b="0">
                <a:solidFill>
                  <a:schemeClr val="accent1"/>
                </a:solidFill>
                <a:effectLst/>
              </a:defRPr>
            </a:lvl1pPr>
          </a:lstStyle>
          <a:p>
            <a:r>
              <a:rPr lang="fr-FR" smtClean="0"/>
              <a:t>Cliquez et modifiez le titre</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0ABBFED-470B-5B42-BDF1-D3F224E86582}" type="slidenum">
              <a:rPr lang="fr-FR" smtClean="0"/>
              <a:pPr/>
              <a:t>‹#›</a:t>
            </a:fld>
            <a:endParaRPr lang="fr-FR" dirty="0"/>
          </a:p>
        </p:txBody>
      </p:sp>
      <p:sp>
        <p:nvSpPr>
          <p:cNvPr id="11" name="Picture Placeholder 10"/>
          <p:cNvSpPr>
            <a:spLocks noGrp="1"/>
          </p:cNvSpPr>
          <p:nvPr>
            <p:ph type="pic" sz="quarter" idx="13"/>
          </p:nvPr>
        </p:nvSpPr>
        <p:spPr>
          <a:xfrm>
            <a:off x="4828032" y="457200"/>
            <a:ext cx="3621024" cy="5943600"/>
          </a:xfrm>
        </p:spPr>
        <p:txBody>
          <a:bodyPr/>
          <a:lstStyle>
            <a:lvl1pPr>
              <a:buNone/>
              <a:defRPr/>
            </a:lvl1pPr>
          </a:lstStyle>
          <a:p>
            <a:r>
              <a:rPr lang="fr-FR" dirty="0" smtClean="0"/>
              <a:t>Cliquez sur l'icône pour ajouter une image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a:xfrm>
            <a:off x="609600" y="2286000"/>
            <a:ext cx="7874000" cy="384016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0ABBFED-470B-5B42-BDF1-D3F224E86582}" type="slidenum">
              <a:rPr lang="fr-FR" smtClean="0"/>
              <a:pPr/>
              <a:t>‹#›</a:t>
            </a:fld>
            <a:endParaRPr lang="fr-F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Titre vertical et texte">
    <p:spTree>
      <p:nvGrpSpPr>
        <p:cNvPr id="1" name=""/>
        <p:cNvGrpSpPr/>
        <p:nvPr/>
      </p:nvGrpSpPr>
      <p:grpSpPr>
        <a:xfrm>
          <a:off x="0" y="0"/>
          <a:ext cx="0" cy="0"/>
          <a:chOff x="0" y="0"/>
          <a:chExt cx="0" cy="0"/>
        </a:xfrm>
      </p:grpSpPr>
      <p:sp useBgFill="1">
        <p:nvSpPr>
          <p:cNvPr id="11" name="Rectangle 10"/>
          <p:cNvSpPr/>
          <p:nvPr/>
        </p:nvSpPr>
        <p:spPr>
          <a:xfrm>
            <a:off x="348342" y="362857"/>
            <a:ext cx="8440057" cy="2336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Picture 8" descr="VerticalRight.jpg"/>
          <p:cNvPicPr>
            <a:picLocks noChangeAspect="1"/>
          </p:cNvPicPr>
          <p:nvPr/>
        </p:nvPicPr>
        <p:blipFill>
          <a:blip r:embed="rId2"/>
          <a:stretch>
            <a:fillRect/>
          </a:stretch>
        </p:blipFill>
        <p:spPr>
          <a:xfrm>
            <a:off x="7111668" y="457200"/>
            <a:ext cx="1546230" cy="5943600"/>
          </a:xfrm>
          <a:prstGeom prst="rect">
            <a:avLst/>
          </a:prstGeom>
        </p:spPr>
      </p:pic>
      <p:sp>
        <p:nvSpPr>
          <p:cNvPr id="10" name="Rectangle 9"/>
          <p:cNvSpPr/>
          <p:nvPr/>
        </p:nvSpPr>
        <p:spPr>
          <a:xfrm rot="5400000">
            <a:off x="4074414" y="3369564"/>
            <a:ext cx="5943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119582" y="693738"/>
            <a:ext cx="1491018" cy="5432425"/>
          </a:xfrm>
        </p:spPr>
        <p:txBody>
          <a:bodyPr vert="eaVert" tIns="45720" bIns="45720"/>
          <a:lstStyle>
            <a:lvl1pPr algn="l">
              <a:defRPr/>
            </a:lvl1pPr>
          </a:lstStyle>
          <a:p>
            <a:r>
              <a:rPr lang="fr-FR" smtClean="0"/>
              <a:t>Cliquez et modifiez le titre</a:t>
            </a:r>
            <a:endParaRPr/>
          </a:p>
        </p:txBody>
      </p:sp>
      <p:sp>
        <p:nvSpPr>
          <p:cNvPr id="3" name="Vertical Text Placeholder 2"/>
          <p:cNvSpPr>
            <a:spLocks noGrp="1"/>
          </p:cNvSpPr>
          <p:nvPr>
            <p:ph type="body" orient="vert" idx="1"/>
          </p:nvPr>
        </p:nvSpPr>
        <p:spPr>
          <a:xfrm>
            <a:off x="457200" y="693738"/>
            <a:ext cx="6019800" cy="54324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0ABBFED-470B-5B42-BDF1-D3F224E86582}" type="slidenum">
              <a:rPr lang="fr-FR" smtClean="0"/>
              <a:pPr/>
              <a:t>‹#›</a:t>
            </a:fld>
            <a:endParaRPr lang="fr-FR" dirty="0"/>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0ABBFED-470B-5B42-BDF1-D3F224E86582}" type="slidenum">
              <a:rPr lang="fr-FR" smtClean="0"/>
              <a:pPr/>
              <a:t>‹#›</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En-tête de section">
    <p:spTree>
      <p:nvGrpSpPr>
        <p:cNvPr id="1" name=""/>
        <p:cNvGrpSpPr/>
        <p:nvPr/>
      </p:nvGrpSpPr>
      <p:grpSpPr>
        <a:xfrm>
          <a:off x="0" y="0"/>
          <a:ext cx="0" cy="0"/>
          <a:chOff x="0" y="0"/>
          <a:chExt cx="0" cy="0"/>
        </a:xfrm>
      </p:grpSpPr>
      <p:sp useBgFill="1">
        <p:nvSpPr>
          <p:cNvPr id="10" name="Rectangle 9"/>
          <p:cNvSpPr/>
          <p:nvPr/>
        </p:nvSpPr>
        <p:spPr>
          <a:xfrm>
            <a:off x="326571" y="362857"/>
            <a:ext cx="8440058" cy="2518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098041" y="3575712"/>
            <a:ext cx="5396671" cy="1340467"/>
          </a:xfrm>
        </p:spPr>
        <p:txBody>
          <a:bodyPr tIns="0" bIns="0" anchor="b" anchorCtr="0"/>
          <a:lstStyle>
            <a:lvl1pPr algn="r">
              <a:defRPr sz="4600" b="0" cap="none" baseline="0">
                <a:solidFill>
                  <a:schemeClr val="accent1"/>
                </a:solidFill>
                <a:effectLst/>
              </a:defRPr>
            </a:lvl1pPr>
          </a:lstStyle>
          <a:p>
            <a:r>
              <a:rPr lang="fr-FR" smtClean="0"/>
              <a:t>Cliquez et modifiez le titre</a:t>
            </a:r>
            <a:endParaRPr/>
          </a:p>
        </p:txBody>
      </p:sp>
      <p:sp>
        <p:nvSpPr>
          <p:cNvPr id="3" name="Text Placeholder 2"/>
          <p:cNvSpPr>
            <a:spLocks noGrp="1"/>
          </p:cNvSpPr>
          <p:nvPr>
            <p:ph type="body" idx="1"/>
          </p:nvPr>
        </p:nvSpPr>
        <p:spPr>
          <a:xfrm>
            <a:off x="3098041" y="4980297"/>
            <a:ext cx="5396671" cy="810904"/>
          </a:xfrm>
        </p:spPr>
        <p:txBody>
          <a:bodyPr tIns="0" bIns="0" anchor="t" anchorCtr="0">
            <a:normAutofit/>
          </a:bodyPr>
          <a:lstStyle>
            <a:lvl1pPr marL="0" indent="0" algn="r">
              <a:spcBef>
                <a:spcPts val="300"/>
              </a:spcBef>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a:xfrm>
            <a:off x="4306824" y="6492240"/>
            <a:ext cx="533400" cy="365125"/>
          </a:xfrm>
        </p:spPr>
        <p:txBody>
          <a:bodyPr vert="horz" lIns="91440" tIns="45720" rIns="91440" bIns="45720" rtlCol="0" anchor="ctr"/>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fld id="{C0ABBFED-470B-5B42-BDF1-D3F224E86582}" type="slidenum">
              <a:rPr lang="fr-FR" smtClean="0"/>
              <a:pPr/>
              <a:t>‹#›</a:t>
            </a:fld>
            <a:endParaRPr lang="fr-FR" dirty="0"/>
          </a:p>
        </p:txBody>
      </p:sp>
      <p:pic>
        <p:nvPicPr>
          <p:cNvPr id="7" name="Picture 6" descr="SectionHeaderLeft.jpg"/>
          <p:cNvPicPr>
            <a:picLocks noChangeAspect="1"/>
          </p:cNvPicPr>
          <p:nvPr/>
        </p:nvPicPr>
        <p:blipFill>
          <a:blip r:embed="rId2"/>
          <a:stretch>
            <a:fillRect/>
          </a:stretch>
        </p:blipFill>
        <p:spPr>
          <a:xfrm>
            <a:off x="470647" y="457200"/>
            <a:ext cx="2216561" cy="5943600"/>
          </a:xfrm>
          <a:prstGeom prst="rect">
            <a:avLst/>
          </a:prstGeom>
        </p:spPr>
      </p:pic>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rot="5400000">
            <a:off x="-222366" y="3369564"/>
            <a:ext cx="5943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658904"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831308" y="2286000"/>
            <a:ext cx="3657600" cy="3840163"/>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0ABBFED-470B-5B42-BDF1-D3F224E86582}" type="slidenum">
              <a:rPr lang="fr-FR" smtClean="0"/>
              <a:pPr/>
              <a:t>‹#›</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663388" y="2040081"/>
            <a:ext cx="3657600" cy="730415"/>
          </a:xfrm>
        </p:spPr>
        <p:txBody>
          <a:bodyPr tIns="0" bIns="0" anchor="ctr" anchorCtr="0">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63388"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Text Placeholder 4"/>
          <p:cNvSpPr>
            <a:spLocks noGrp="1"/>
          </p:cNvSpPr>
          <p:nvPr>
            <p:ph type="body" sz="quarter" idx="3"/>
          </p:nvPr>
        </p:nvSpPr>
        <p:spPr>
          <a:xfrm>
            <a:off x="4828032" y="2040081"/>
            <a:ext cx="3657600" cy="730415"/>
          </a:xfrm>
        </p:spPr>
        <p:txBody>
          <a:bodyPr tIns="0" bIns="0" anchor="ctr" anchorCtr="0">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828032"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7" name="Date Placeholder 6"/>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C0ABBFED-470B-5B42-BDF1-D3F224E86582}" type="slidenum">
              <a:rPr lang="fr-FR" smtClean="0"/>
              <a:pPr/>
              <a:t>‹#›</a:t>
            </a:fld>
            <a:endParaRPr lang="fr-FR" dirty="0"/>
          </a:p>
        </p:txBody>
      </p:sp>
      <p:cxnSp>
        <p:nvCxnSpPr>
          <p:cNvPr id="11" name="Straight Connector 10"/>
          <p:cNvCxnSpPr/>
          <p:nvPr/>
        </p:nvCxnSpPr>
        <p:spPr>
          <a:xfrm rot="5400000">
            <a:off x="2884488" y="4484687"/>
            <a:ext cx="3375025" cy="1588"/>
          </a:xfrm>
          <a:prstGeom prst="line">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us, Haut et b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654050" y="2286001"/>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0ABBFED-470B-5B42-BDF1-D3F224E86582}" type="slidenum">
              <a:rPr lang="fr-FR" smtClean="0"/>
              <a:pPr/>
              <a:t>‹#›</a:t>
            </a:fld>
            <a:endParaRPr lang="fr-FR" dirty="0"/>
          </a:p>
        </p:txBody>
      </p:sp>
      <p:sp>
        <p:nvSpPr>
          <p:cNvPr id="9" name="Content Placeholder 2"/>
          <p:cNvSpPr>
            <a:spLocks noGrp="1"/>
          </p:cNvSpPr>
          <p:nvPr>
            <p:ph sz="half" idx="13"/>
          </p:nvPr>
        </p:nvSpPr>
        <p:spPr>
          <a:xfrm>
            <a:off x="654050" y="4302966"/>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0ABBFED-470B-5B42-BDF1-D3F224E86582}" type="slidenum">
              <a:rPr lang="fr-FR" smtClean="0"/>
              <a:pPr/>
              <a:t>‹#›</a:t>
            </a:fld>
            <a:endParaRPr lang="fr-FR" dirty="0"/>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8" name="Content Placeholder 2"/>
          <p:cNvSpPr>
            <a:spLocks noGrp="1"/>
          </p:cNvSpPr>
          <p:nvPr>
            <p:ph sz="half" idx="14"/>
          </p:nvPr>
        </p:nvSpPr>
        <p:spPr>
          <a:xfrm>
            <a:off x="654085"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C0ABBFED-470B-5B42-BDF1-D3F224E86582}" type="slidenum">
              <a:rPr lang="fr-FR" smtClean="0"/>
              <a:pPr/>
              <a:t>‹#›</a:t>
            </a:fld>
            <a:endParaRPr lang="fr-FR" dirty="0"/>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10" name="Content Placeholder 2"/>
          <p:cNvSpPr>
            <a:spLocks noGrp="1"/>
          </p:cNvSpPr>
          <p:nvPr>
            <p:ph sz="half" idx="14"/>
          </p:nvPr>
        </p:nvSpPr>
        <p:spPr>
          <a:xfrm>
            <a:off x="658906"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11" name="Content Placeholder 2"/>
          <p:cNvSpPr>
            <a:spLocks noGrp="1"/>
          </p:cNvSpPr>
          <p:nvPr>
            <p:ph sz="half" idx="15"/>
          </p:nvPr>
        </p:nvSpPr>
        <p:spPr>
          <a:xfrm>
            <a:off x="658906"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8B5F8D1B-9180-9E48-AD02-76BD2D943B92}" type="datetimeFigureOut">
              <a:rPr lang="fr-FR" smtClean="0"/>
              <a:pPr/>
              <a:t>14/01/17</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C0ABBFED-470B-5B42-BDF1-D3F224E86582}" type="slidenum">
              <a:rPr lang="fr-FR" smtClean="0"/>
              <a:pPr/>
              <a:t>‹#›</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11" name="Picture 10" descr="RunningTop-R.jpg"/>
          <p:cNvPicPr>
            <a:picLocks noChangeAspect="1"/>
          </p:cNvPicPr>
          <p:nvPr/>
        </p:nvPicPr>
        <p:blipFill>
          <a:blip r:embed="rId16"/>
          <a:stretch>
            <a:fillRect/>
          </a:stretch>
        </p:blipFill>
        <p:spPr>
          <a:xfrm>
            <a:off x="457200" y="457200"/>
            <a:ext cx="8229600" cy="1382002"/>
          </a:xfrm>
          <a:prstGeom prst="rect">
            <a:avLst/>
          </a:prstGeom>
        </p:spPr>
      </p:pic>
      <p:sp>
        <p:nvSpPr>
          <p:cNvPr id="2" name="Title Placeholder 1"/>
          <p:cNvSpPr>
            <a:spLocks noGrp="1"/>
          </p:cNvSpPr>
          <p:nvPr>
            <p:ph type="title"/>
          </p:nvPr>
        </p:nvSpPr>
        <p:spPr>
          <a:xfrm>
            <a:off x="658813" y="456252"/>
            <a:ext cx="7824788" cy="1323041"/>
          </a:xfrm>
          <a:prstGeom prst="rect">
            <a:avLst/>
          </a:prstGeom>
          <a:effectLst/>
        </p:spPr>
        <p:txBody>
          <a:bodyPr vert="horz" lIns="91440" tIns="0" rIns="91440" bIns="0" rtlCol="0" anchor="b" anchorCtr="0">
            <a:noAutofit/>
          </a:bodyPr>
          <a:lstStyle/>
          <a:p>
            <a:r>
              <a:rPr lang="fr-FR" smtClean="0"/>
              <a:t>Cliquez et modifiez le titre</a:t>
            </a:r>
            <a:endParaRPr/>
          </a:p>
        </p:txBody>
      </p:sp>
      <p:sp>
        <p:nvSpPr>
          <p:cNvPr id="3" name="Text Placeholder 2"/>
          <p:cNvSpPr>
            <a:spLocks noGrp="1"/>
          </p:cNvSpPr>
          <p:nvPr>
            <p:ph type="body" idx="1"/>
          </p:nvPr>
        </p:nvSpPr>
        <p:spPr>
          <a:xfrm>
            <a:off x="2286000" y="2286000"/>
            <a:ext cx="6197600" cy="38401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2"/>
          </p:nvPr>
        </p:nvSpPr>
        <p:spPr>
          <a:xfrm>
            <a:off x="6690360" y="6492875"/>
            <a:ext cx="2133600" cy="365125"/>
          </a:xfrm>
          <a:prstGeom prst="rect">
            <a:avLst/>
          </a:prstGeom>
        </p:spPr>
        <p:txBody>
          <a:bodyPr vert="horz" lIns="91440" tIns="45720" rIns="91440" bIns="45720" rtlCol="0" anchor="ctr"/>
          <a:lstStyle>
            <a:lvl1pPr algn="r">
              <a:defRPr sz="1100" b="1">
                <a:solidFill>
                  <a:schemeClr val="bg1">
                    <a:lumMod val="65000"/>
                  </a:schemeClr>
                </a:solidFill>
                <a:latin typeface="Calibri" pitchFamily="34" charset="0"/>
              </a:defRPr>
            </a:lvl1pPr>
          </a:lstStyle>
          <a:p>
            <a:fld id="{8B5F8D1B-9180-9E48-AD02-76BD2D943B92}" type="datetimeFigureOut">
              <a:rPr lang="fr-FR" smtClean="0"/>
              <a:pPr/>
              <a:t>14/01/17</a:t>
            </a:fld>
            <a:endParaRPr lang="fr-FR" dirty="0"/>
          </a:p>
        </p:txBody>
      </p:sp>
      <p:sp>
        <p:nvSpPr>
          <p:cNvPr id="5" name="Footer Placeholder 4"/>
          <p:cNvSpPr>
            <a:spLocks noGrp="1"/>
          </p:cNvSpPr>
          <p:nvPr>
            <p:ph type="ftr" sz="quarter" idx="3"/>
          </p:nvPr>
        </p:nvSpPr>
        <p:spPr>
          <a:xfrm>
            <a:off x="318247" y="6492875"/>
            <a:ext cx="3415554" cy="365125"/>
          </a:xfrm>
          <a:prstGeom prst="rect">
            <a:avLst/>
          </a:prstGeom>
        </p:spPr>
        <p:txBody>
          <a:bodyPr vert="horz" lIns="91440" tIns="45720" rIns="91440" bIns="45720" rtlCol="0" anchor="ct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endParaRPr lang="fr-FR" dirty="0"/>
          </a:p>
        </p:txBody>
      </p:sp>
      <p:sp>
        <p:nvSpPr>
          <p:cNvPr id="6" name="Slide Number Placeholder 5"/>
          <p:cNvSpPr>
            <a:spLocks noGrp="1"/>
          </p:cNvSpPr>
          <p:nvPr>
            <p:ph type="sldNum" sz="quarter" idx="4"/>
          </p:nvPr>
        </p:nvSpPr>
        <p:spPr>
          <a:xfrm>
            <a:off x="378666" y="6149788"/>
            <a:ext cx="533400" cy="365125"/>
          </a:xfrm>
          <a:prstGeom prst="rect">
            <a:avLst/>
          </a:prstGeom>
        </p:spPr>
        <p:txBody>
          <a:bodyPr vert="horz" lIns="91440" tIns="91440" rIns="91440" bIns="91440" rtlCol="0" anchor="ctr"/>
          <a:lstStyle>
            <a:lvl1pPr algn="l">
              <a:defRPr sz="1800" b="0">
                <a:solidFill>
                  <a:schemeClr val="accent1"/>
                </a:solidFill>
                <a:latin typeface="Calibri" pitchFamily="34" charset="0"/>
              </a:defRPr>
            </a:lvl1pPr>
          </a:lstStyle>
          <a:p>
            <a:fld id="{C0ABBFED-470B-5B42-BDF1-D3F224E86582}" type="slidenum">
              <a:rPr lang="fr-FR" smtClean="0"/>
              <a:pPr/>
              <a:t>‹#›</a:t>
            </a:fld>
            <a:endParaRPr lang="fr-FR" dirty="0"/>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57200" y="184096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txStyles>
    <p:titleStyle>
      <a:lvl1pPr algn="r" defTabSz="914400" rtl="0" eaLnBrk="1" latinLnBrk="0" hangingPunct="1">
        <a:lnSpc>
          <a:spcPts val="5400"/>
        </a:lnSpc>
        <a:spcBef>
          <a:spcPct val="0"/>
        </a:spcBef>
        <a:buNone/>
        <a:defRPr sz="5200" kern="1200">
          <a:solidFill>
            <a:schemeClr val="bg1"/>
          </a:solidFill>
          <a:effectLst>
            <a:outerShdw blurRad="50800" dist="38100" dir="2700000" algn="tl" rotWithShape="0">
              <a:prstClr val="black">
                <a:alpha val="40000"/>
              </a:prstClr>
            </a:outerShdw>
          </a:effectLst>
          <a:latin typeface="+mj-lt"/>
          <a:ea typeface="+mj-ea"/>
          <a:cs typeface="+mj-cs"/>
        </a:defRPr>
      </a:lvl1pPr>
    </p:titleStyle>
    <p:bodyStyle>
      <a:lvl1pPr marL="282575" indent="-282575" algn="l" defTabSz="914400" rtl="0" eaLnBrk="1" latinLnBrk="0" hangingPunct="1">
        <a:spcBef>
          <a:spcPts val="1800"/>
        </a:spcBef>
        <a:buClr>
          <a:schemeClr val="accent1"/>
        </a:buClr>
        <a:buSzPct val="75000"/>
        <a:buFont typeface="Wingdings" pitchFamily="2" charset="2"/>
        <a:buChar char="n"/>
        <a:defRPr sz="2000" kern="1200">
          <a:solidFill>
            <a:schemeClr val="tx1">
              <a:lumMod val="85000"/>
              <a:lumOff val="15000"/>
            </a:schemeClr>
          </a:solidFill>
          <a:latin typeface="+mn-lt"/>
          <a:ea typeface="+mn-ea"/>
          <a:cs typeface="+mn-cs"/>
        </a:defRPr>
      </a:lvl1pPr>
      <a:lvl2pPr marL="577850" indent="-2952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2pPr>
      <a:lvl3pPr marL="860425"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3pPr>
      <a:lvl4pPr marL="1143000"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4pPr>
      <a:lvl5pPr marL="1425575"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707" y="972669"/>
            <a:ext cx="7799387" cy="1008531"/>
          </a:xfrm>
        </p:spPr>
        <p:txBody>
          <a:bodyPr/>
          <a:lstStyle/>
          <a:p>
            <a:pPr algn="ctr"/>
            <a:r>
              <a:rPr lang="fr-FR" sz="5400" dirty="0" smtClean="0"/>
              <a:t>Eloge de la vulnérabilité</a:t>
            </a:r>
            <a:endParaRPr lang="fr-FR" sz="5400" dirty="0"/>
          </a:p>
        </p:txBody>
      </p:sp>
      <p:sp>
        <p:nvSpPr>
          <p:cNvPr id="3" name="Sous-titre 2"/>
          <p:cNvSpPr>
            <a:spLocks noGrp="1"/>
          </p:cNvSpPr>
          <p:nvPr>
            <p:ph type="subTitle" idx="1"/>
          </p:nvPr>
        </p:nvSpPr>
        <p:spPr/>
        <p:txBody>
          <a:bodyPr>
            <a:normAutofit fontScale="85000" lnSpcReduction="20000"/>
          </a:bodyPr>
          <a:lstStyle/>
          <a:p>
            <a:pPr algn="ctr"/>
            <a:r>
              <a:rPr lang="fr-FR" dirty="0" smtClean="0">
                <a:solidFill>
                  <a:schemeClr val="accent6"/>
                </a:solidFill>
              </a:rPr>
              <a:t>Dominique LHUILIER    CRTD-CNAM </a:t>
            </a:r>
          </a:p>
          <a:p>
            <a:pPr algn="ctr"/>
            <a:r>
              <a:rPr lang="fr-FR" dirty="0" smtClean="0">
                <a:solidFill>
                  <a:schemeClr val="accent6"/>
                </a:solidFill>
              </a:rPr>
              <a:t>dominique.lhuilier@cnam.fr</a:t>
            </a:r>
            <a:endParaRPr lang="fr-FR" dirty="0">
              <a:solidFill>
                <a:schemeClr val="accent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Individualisme normatif et désaffiliation</a:t>
            </a:r>
            <a:endParaRPr lang="fr-FR" dirty="0"/>
          </a:p>
        </p:txBody>
      </p:sp>
      <p:sp>
        <p:nvSpPr>
          <p:cNvPr id="3" name="Espace réservé du contenu 2"/>
          <p:cNvSpPr>
            <a:spLocks noGrp="1"/>
          </p:cNvSpPr>
          <p:nvPr>
            <p:ph sz="half" idx="1"/>
          </p:nvPr>
        </p:nvSpPr>
        <p:spPr>
          <a:xfrm>
            <a:off x="658904" y="2286000"/>
            <a:ext cx="3657600" cy="4343400"/>
          </a:xfrm>
        </p:spPr>
        <p:txBody>
          <a:bodyPr>
            <a:noAutofit/>
          </a:bodyPr>
          <a:lstStyle/>
          <a:p>
            <a:r>
              <a:rPr lang="fr-FR" sz="2400" b="1" dirty="0" smtClean="0"/>
              <a:t>Inflation imaginaire</a:t>
            </a:r>
          </a:p>
          <a:p>
            <a:pPr>
              <a:buNone/>
            </a:pPr>
            <a:r>
              <a:rPr lang="fr-FR" sz="2000" dirty="0" smtClean="0"/>
              <a:t>Construction d’une image de travailleur impliqué, autonome, responsable et de préférence auto-suffisant pour pallier le manque de ressources collectives</a:t>
            </a:r>
          </a:p>
          <a:p>
            <a:pPr>
              <a:buNone/>
            </a:pPr>
            <a:r>
              <a:rPr lang="fr-FR" sz="2000" dirty="0" smtClean="0"/>
              <a:t>Un sujet rationnel plus que sensible</a:t>
            </a:r>
          </a:p>
          <a:p>
            <a:pPr>
              <a:buNone/>
            </a:pPr>
            <a:r>
              <a:rPr lang="fr-FR" sz="2000" dirty="0" smtClean="0"/>
              <a:t>Un sujet total*</a:t>
            </a:r>
          </a:p>
          <a:p>
            <a:endParaRPr lang="fr-FR" sz="2000" dirty="0"/>
          </a:p>
        </p:txBody>
      </p:sp>
      <p:sp>
        <p:nvSpPr>
          <p:cNvPr id="4" name="Espace réservé du contenu 3"/>
          <p:cNvSpPr>
            <a:spLocks noGrp="1"/>
          </p:cNvSpPr>
          <p:nvPr>
            <p:ph sz="half" idx="2"/>
          </p:nvPr>
        </p:nvSpPr>
        <p:spPr>
          <a:xfrm>
            <a:off x="4831308" y="2286000"/>
            <a:ext cx="3657600" cy="4343400"/>
          </a:xfrm>
        </p:spPr>
        <p:txBody>
          <a:bodyPr>
            <a:normAutofit fontScale="77500" lnSpcReduction="20000"/>
          </a:bodyPr>
          <a:lstStyle/>
          <a:p>
            <a:r>
              <a:rPr lang="fr-FR" sz="3097" b="1" dirty="0" smtClean="0"/>
              <a:t>Déni du réel</a:t>
            </a:r>
          </a:p>
          <a:p>
            <a:pPr>
              <a:buNone/>
            </a:pPr>
            <a:r>
              <a:rPr lang="fr-FR" sz="3097" dirty="0" smtClean="0"/>
              <a:t>     Et d’abord un déni du corps</a:t>
            </a:r>
          </a:p>
          <a:p>
            <a:pPr>
              <a:buNone/>
            </a:pPr>
            <a:r>
              <a:rPr lang="fr-FR" sz="3097" dirty="0" smtClean="0"/>
              <a:t>     Déni des limites, des difficultés, des inattendus</a:t>
            </a:r>
          </a:p>
          <a:p>
            <a:r>
              <a:rPr lang="fr-FR" sz="3097" dirty="0" smtClean="0"/>
              <a:t>Ceux qui sont étiquetés « vulnérables » = des révélateurs de l’inadaptation des normes du travail contemporain</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Vulnérabilité ?</a:t>
            </a:r>
            <a:endParaRPr lang="fr-FR" dirty="0"/>
          </a:p>
        </p:txBody>
      </p:sp>
      <p:sp>
        <p:nvSpPr>
          <p:cNvPr id="3" name="Espace réservé du contenu 2"/>
          <p:cNvSpPr>
            <a:spLocks noGrp="1"/>
          </p:cNvSpPr>
          <p:nvPr>
            <p:ph sz="half" idx="1"/>
          </p:nvPr>
        </p:nvSpPr>
        <p:spPr/>
        <p:txBody>
          <a:bodyPr/>
          <a:lstStyle/>
          <a:p>
            <a:r>
              <a:rPr lang="fr-FR" sz="2000" b="1" dirty="0" smtClean="0"/>
              <a:t>Vulnérabilité du vivant + un trait fondamental de la condition humaine</a:t>
            </a:r>
          </a:p>
          <a:p>
            <a:r>
              <a:rPr lang="fr-FR" dirty="0" smtClean="0"/>
              <a:t>Elle est une condition négative de la vie et indique que la santé, la capacité à s’autodéterminer ne sont que possibles.</a:t>
            </a:r>
          </a:p>
          <a:p>
            <a:r>
              <a:rPr lang="fr-FR" dirty="0" smtClean="0"/>
              <a:t>La vie humaine est conditionnée par son usage; usage de soi par soi et usage de soi par les autres*</a:t>
            </a:r>
          </a:p>
          <a:p>
            <a:endParaRPr lang="fr-FR" dirty="0"/>
          </a:p>
        </p:txBody>
      </p:sp>
      <p:sp>
        <p:nvSpPr>
          <p:cNvPr id="4" name="Espace réservé du contenu 3"/>
          <p:cNvSpPr>
            <a:spLocks noGrp="1"/>
          </p:cNvSpPr>
          <p:nvPr>
            <p:ph sz="half" idx="2"/>
          </p:nvPr>
        </p:nvSpPr>
        <p:spPr/>
        <p:txBody>
          <a:bodyPr/>
          <a:lstStyle/>
          <a:p>
            <a:r>
              <a:rPr lang="fr-FR" sz="2000" b="1" dirty="0" smtClean="0"/>
              <a:t>Le déni de cette vulnérabilité passe par la construction de l’altérité et la chasse aux « vulnérables »</a:t>
            </a:r>
          </a:p>
          <a:p>
            <a:r>
              <a:rPr lang="fr-FR" dirty="0" smtClean="0"/>
              <a:t>Mise en dépôt du négatif sur des personnages caractérisés par leurs déficits supposés (de santé, de force, de performance, de ressources …)</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L’expérience de la vulnérabilité</a:t>
            </a:r>
            <a:endParaRPr lang="fr-FR" dirty="0"/>
          </a:p>
        </p:txBody>
      </p:sp>
      <p:sp>
        <p:nvSpPr>
          <p:cNvPr id="3" name="Espace réservé du contenu 2"/>
          <p:cNvSpPr>
            <a:spLocks noGrp="1"/>
          </p:cNvSpPr>
          <p:nvPr>
            <p:ph idx="1"/>
          </p:nvPr>
        </p:nvSpPr>
        <p:spPr>
          <a:xfrm>
            <a:off x="304800" y="2057400"/>
            <a:ext cx="8534400" cy="4267200"/>
          </a:xfrm>
        </p:spPr>
        <p:txBody>
          <a:bodyPr/>
          <a:lstStyle/>
          <a:p>
            <a:r>
              <a:rPr lang="fr-FR" dirty="0" smtClean="0"/>
              <a:t>Altérations fonctionnelles, fatigabilité, insécurité, conscience de la fragilité, labilité des états physiques et psychiques, réduction du champ des possibles, ralentissement du rythme de vie, changement du regard des autres voire mise à distance…</a:t>
            </a:r>
          </a:p>
          <a:p>
            <a:r>
              <a:rPr lang="fr-FR" sz="2400" dirty="0" smtClean="0"/>
              <a:t>Mais aussi:</a:t>
            </a:r>
          </a:p>
          <a:p>
            <a:r>
              <a:rPr lang="fr-FR" dirty="0" smtClean="0"/>
              <a:t>La réflexivité, l’introspection qu’elle sollicite permettent de réaliser les deuils faits ou à faire comme les bénéfices potentiels de cette métamorphose de soi et de sa vie</a:t>
            </a:r>
          </a:p>
          <a:p>
            <a:r>
              <a:rPr lang="fr-FR" dirty="0" smtClean="0"/>
              <a:t>La vie avec une MC= expérience de la vulnérabilité, source de transformations existentielles et de nouvelles compétences acquises dans l’entretien et le souci de soi… et des autres.*</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 travail de santé</a:t>
            </a:r>
            <a:endParaRPr lang="fr-FR" dirty="0"/>
          </a:p>
        </p:txBody>
      </p:sp>
      <p:sp>
        <p:nvSpPr>
          <p:cNvPr id="3" name="Espace réservé du contenu 2"/>
          <p:cNvSpPr>
            <a:spLocks noGrp="1"/>
          </p:cNvSpPr>
          <p:nvPr>
            <p:ph idx="1"/>
          </p:nvPr>
        </p:nvSpPr>
        <p:spPr>
          <a:xfrm>
            <a:off x="658812" y="2286000"/>
            <a:ext cx="8027987" cy="4114800"/>
          </a:xfrm>
        </p:spPr>
        <p:txBody>
          <a:bodyPr>
            <a:normAutofit fontScale="92500" lnSpcReduction="20000"/>
          </a:bodyPr>
          <a:lstStyle/>
          <a:p>
            <a:pPr algn="just"/>
            <a:r>
              <a:rPr lang="fr-FR" dirty="0" smtClean="0"/>
              <a:t>des activités de soin (</a:t>
            </a:r>
            <a:r>
              <a:rPr lang="fr-FR" i="1" dirty="0" smtClean="0"/>
              <a:t>au double sens du care et du cure</a:t>
            </a:r>
            <a:r>
              <a:rPr lang="fr-FR" dirty="0" smtClean="0"/>
              <a:t>) de soi, </a:t>
            </a:r>
          </a:p>
          <a:p>
            <a:pPr algn="just"/>
            <a:r>
              <a:rPr lang="fr-FR" dirty="0" smtClean="0"/>
              <a:t>de recherche et transmission d’informations sur la maladie et ses traitements, de coopération avec les soignants, </a:t>
            </a:r>
          </a:p>
          <a:p>
            <a:pPr algn="just"/>
            <a:r>
              <a:rPr lang="fr-FR" dirty="0" smtClean="0"/>
              <a:t>des auto-prescriptions qui règlent le style et l’allure de vie,</a:t>
            </a:r>
          </a:p>
          <a:p>
            <a:r>
              <a:rPr lang="fr-FR" dirty="0" smtClean="0"/>
              <a:t>processus de compensation par des stratégies opératoires et relationnelles: faire autrement suppose des marges de manœuvre, de pouvoir faire reconnaître ces nouvelles règles de travail: règles techniques, relationnelles et axiologiques</a:t>
            </a:r>
          </a:p>
          <a:p>
            <a:pPr algn="just"/>
            <a:r>
              <a:rPr lang="fr-FR" dirty="0" smtClean="0"/>
              <a:t>la réorganisation du travail demandé par la prescription médicale/professionnelle pour les ajuster à la fois aux exigences et contraintes des différentes sphères d’activités et aux désirs et aspirations du sujet = arbitrages et régulations.*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5400" dirty="0" smtClean="0"/>
              <a:t>Les dilemmes de la vie avec une santé altérée</a:t>
            </a:r>
            <a:endParaRPr lang="fr-FR" dirty="0"/>
          </a:p>
        </p:txBody>
      </p:sp>
      <p:sp>
        <p:nvSpPr>
          <p:cNvPr id="3" name="Espace réservé du contenu 2"/>
          <p:cNvSpPr>
            <a:spLocks noGrp="1"/>
          </p:cNvSpPr>
          <p:nvPr>
            <p:ph idx="1"/>
          </p:nvPr>
        </p:nvSpPr>
        <p:spPr>
          <a:xfrm>
            <a:off x="658812" y="2133600"/>
            <a:ext cx="8104187" cy="4114800"/>
          </a:xfrm>
        </p:spPr>
        <p:txBody>
          <a:bodyPr>
            <a:normAutofit/>
          </a:bodyPr>
          <a:lstStyle/>
          <a:p>
            <a:pPr algn="just"/>
            <a:r>
              <a:rPr lang="fr-FR" b="1" dirty="0" smtClean="0"/>
              <a:t>Tensions internes à la vie professionnelle</a:t>
            </a:r>
            <a:r>
              <a:rPr lang="fr-FR" dirty="0" smtClean="0"/>
              <a:t> : le travail = une menace pour une santé déjà fragilisée </a:t>
            </a:r>
            <a:r>
              <a:rPr lang="fr-FR" b="1" dirty="0" smtClean="0"/>
              <a:t>et</a:t>
            </a:r>
            <a:r>
              <a:rPr lang="fr-FR" dirty="0" smtClean="0"/>
              <a:t> un instrument de lutte contre la maladie. S’y maintenir est source de difficultés majeures, mais s’en extraire (arrêt maladie) est synonyme de perte des étayages qui aident à affronter l’épreuve de la maladie et des traitements.</a:t>
            </a:r>
          </a:p>
          <a:p>
            <a:pPr algn="just"/>
            <a:r>
              <a:rPr lang="fr-FR" b="1" dirty="0" smtClean="0"/>
              <a:t>Tensions internes au travail de santé</a:t>
            </a:r>
            <a:r>
              <a:rPr lang="fr-FR" dirty="0" smtClean="0"/>
              <a:t> : La préservation des ressources physiques (vivre avec modération) peut être un objectif préjudiciable au développement des ressources psychiques nécessaires à la lutte contre la maladie. Et inversement. Interroger la formule « il n’y a pas de bien-être sans bien faire ».*</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Régulations et arbitrages</a:t>
            </a:r>
            <a:endParaRPr lang="fr-FR" dirty="0"/>
          </a:p>
        </p:txBody>
      </p:sp>
      <p:sp>
        <p:nvSpPr>
          <p:cNvPr id="3" name="Espace réservé du contenu 2"/>
          <p:cNvSpPr>
            <a:spLocks noGrp="1"/>
          </p:cNvSpPr>
          <p:nvPr>
            <p:ph idx="1"/>
          </p:nvPr>
        </p:nvSpPr>
        <p:spPr>
          <a:xfrm>
            <a:off x="658813" y="2286000"/>
            <a:ext cx="7824788" cy="3962400"/>
          </a:xfrm>
        </p:spPr>
        <p:txBody>
          <a:bodyPr>
            <a:normAutofit/>
          </a:bodyPr>
          <a:lstStyle/>
          <a:p>
            <a:pPr algn="just"/>
            <a:r>
              <a:rPr lang="fr-FR" sz="2800" dirty="0" smtClean="0"/>
              <a:t>Ces régulations ont une visée adaptative en ce qu’elle permettent de prévenir la menace de précarisation sanitaire et sociale (dégradation de la santé et perte d’employabilité)</a:t>
            </a:r>
          </a:p>
          <a:p>
            <a:pPr algn="just"/>
            <a:r>
              <a:rPr lang="fr-FR" sz="2800" dirty="0" smtClean="0"/>
              <a:t>Elles ont aussi une visée développementale en cherchant à accroître le pouvoir d’agir du sujet sur lui-même et sur son environnement</a:t>
            </a:r>
            <a:endParaRPr lang="fr-FR"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Conclusion</a:t>
            </a:r>
            <a:endParaRPr lang="fr-FR" dirty="0"/>
          </a:p>
        </p:txBody>
      </p:sp>
      <p:sp>
        <p:nvSpPr>
          <p:cNvPr id="3" name="Espace réservé du contenu 2"/>
          <p:cNvSpPr>
            <a:spLocks noGrp="1"/>
          </p:cNvSpPr>
          <p:nvPr>
            <p:ph idx="1"/>
          </p:nvPr>
        </p:nvSpPr>
        <p:spPr>
          <a:xfrm>
            <a:off x="381000" y="2057400"/>
            <a:ext cx="8102600" cy="4648200"/>
          </a:xfrm>
        </p:spPr>
        <p:txBody>
          <a:bodyPr>
            <a:noAutofit/>
          </a:bodyPr>
          <a:lstStyle/>
          <a:p>
            <a:r>
              <a:rPr lang="fr-FR" sz="2400" dirty="0" smtClean="0"/>
              <a:t>La santé est une allure de vie; une allure de vie mise à l’épreuve par l’accident, la maladie, le vieillissement</a:t>
            </a:r>
          </a:p>
          <a:p>
            <a:pPr algn="just"/>
            <a:r>
              <a:rPr lang="fr-FR" sz="2400" dirty="0" smtClean="0"/>
              <a:t>La santé n’est pas réductible à une affaire privée, personnelle. Elle est le produit du travail de santé, un travail qui convoque autrui. Quand autrui se dérobe, l’usure gagne et les processus d’exclusion se mettent en marche.</a:t>
            </a:r>
          </a:p>
          <a:p>
            <a:pPr algn="just"/>
            <a:r>
              <a:rPr lang="fr-FR" sz="2400" dirty="0" smtClean="0"/>
              <a:t>Tenir ensemble singularisation des normes et valeurs dans des allures de vie ET développement des conditions du travail de santé, un travail nécessairement collectif.*</a:t>
            </a:r>
          </a:p>
          <a:p>
            <a:pPr algn="just">
              <a:buNone/>
            </a:pPr>
            <a:endParaRPr lang="fr-FR"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Eloge de la vulnérabilité</a:t>
            </a:r>
            <a:endParaRPr lang="fr-FR" dirty="0"/>
          </a:p>
        </p:txBody>
      </p:sp>
      <p:sp>
        <p:nvSpPr>
          <p:cNvPr id="3" name="Espace réservé du contenu 2"/>
          <p:cNvSpPr>
            <a:spLocks noGrp="1"/>
          </p:cNvSpPr>
          <p:nvPr>
            <p:ph idx="1"/>
          </p:nvPr>
        </p:nvSpPr>
        <p:spPr>
          <a:xfrm>
            <a:off x="381000" y="1981200"/>
            <a:ext cx="8102600" cy="4648200"/>
          </a:xfrm>
        </p:spPr>
        <p:txBody>
          <a:bodyPr>
            <a:normAutofit/>
          </a:bodyPr>
          <a:lstStyle/>
          <a:p>
            <a:pPr algn="just"/>
            <a:r>
              <a:rPr lang="fr-FR" b="1" dirty="0" smtClean="0"/>
              <a:t>Portée critique </a:t>
            </a:r>
            <a:r>
              <a:rPr lang="fr-FR" dirty="0" smtClean="0"/>
              <a:t>de la vulnérabilité, analyseur des modèles de l’Homme au travail: sujet total = désincarné, </a:t>
            </a:r>
            <a:r>
              <a:rPr lang="fr-FR" dirty="0" err="1" smtClean="0"/>
              <a:t>décontextualisé</a:t>
            </a:r>
            <a:r>
              <a:rPr lang="fr-FR" dirty="0" smtClean="0"/>
              <a:t>, atemporel / sujet vulnérable et capable = le développement de sa puissance d’agir requiert la contribution du milieu et la médiation d’institutions sociales et politiques pour devenir des pouvoirs réels.</a:t>
            </a:r>
          </a:p>
          <a:p>
            <a:pPr algn="just"/>
            <a:r>
              <a:rPr lang="fr-FR" b="1" dirty="0" smtClean="0"/>
              <a:t>Portée politique </a:t>
            </a:r>
            <a:r>
              <a:rPr lang="fr-FR" dirty="0" smtClean="0"/>
              <a:t>de la vulnérabilité et des obligations sociales qu’elle implique: la vulnérabilité n’est pas un état mais un contexte d’action et l’agir ne dépend pas que des seules qualités d’un sujet. Il dépend des possibilités de faire du pâtir un agir. Les expériences plurielles de la vulnérabilité peuvent se lire comme produites par diverses formes de privation des conditions de la créativité et de la normativité.</a:t>
            </a:r>
          </a:p>
          <a:p>
            <a:pPr algn="just"/>
            <a:r>
              <a:rPr lang="fr-FR" b="1" dirty="0" smtClean="0"/>
              <a:t>La vulnérabilité est au cœur de la clinique</a:t>
            </a:r>
            <a:r>
              <a:rPr lang="fr-FR" dirty="0" smtClean="0"/>
              <a:t>, celle qui vise le développement du pouvoir d’agir.*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381000" y="2286000"/>
            <a:ext cx="8382000" cy="3840163"/>
          </a:xfrm>
        </p:spPr>
        <p:txBody>
          <a:bodyPr>
            <a:normAutofit/>
          </a:bodyPr>
          <a:lstStyle/>
          <a:p>
            <a:pPr algn="just"/>
            <a:r>
              <a:rPr lang="fr-FR" dirty="0" smtClean="0"/>
              <a:t>Vivre, travailler avec une santé fragilisée suppose des délibérations internes et des échanges avec les autres pour penser la vulnérabilité (déni collectif); contrer l’exclusion liée à sa méconnaissance; </a:t>
            </a:r>
          </a:p>
          <a:p>
            <a:pPr algn="just"/>
            <a:r>
              <a:rPr lang="fr-FR" dirty="0" smtClean="0"/>
              <a:t>Réinjecter la question de la maladie dans l’espace public du monde du travail, c’est y réinscrire: la question des limites dans ce monde où domine la prescription à la performance </a:t>
            </a:r>
            <a:r>
              <a:rPr lang="fr-FR" i="1" dirty="0" smtClean="0"/>
              <a:t>versus</a:t>
            </a:r>
            <a:r>
              <a:rPr lang="fr-FR" dirty="0" smtClean="0"/>
              <a:t> excellence, de la précarité fondamentale des pouvoirs humains, de la division sociale de la  puissance d’agir, inégalement répartie, de  l’inadaptation des normes du travail et de la réduction des marges de manœuvre nécessaires à la personnalisation de l’activité</a:t>
            </a:r>
          </a:p>
          <a:p>
            <a:pPr algn="just">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981200"/>
            <a:ext cx="8026400" cy="4144963"/>
          </a:xfrm>
        </p:spPr>
        <p:txBody>
          <a:bodyPr>
            <a:normAutofit fontScale="92500"/>
          </a:bodyPr>
          <a:lstStyle/>
          <a:p>
            <a:pPr algn="just"/>
            <a:r>
              <a:rPr lang="fr-FR" i="1" dirty="0" smtClean="0"/>
              <a:t>«</a:t>
            </a:r>
            <a:r>
              <a:rPr lang="fr-FR" sz="2400" i="1" dirty="0" smtClean="0"/>
              <a:t> C’est important que le monde du travail reconnaisse les gens handicapés. Ce sont des régulateurs d’humanité dans notre société. On n’est pas des robots ! Dans le monde du travail, il faut juste être efficace, rien d’autre. Ils ne voient pas comment on a été enrichi par la maladie. Ils ne voient que la fonction abîmée, pas les autres. Quand on a été malade, on a une force supérieure à avant. Il y a une richesse des gens malades, une force de vie. Et on met plus d’humain dans nos relations, y compris dans les relations professionnelles. Les malades, c’est une sorte de thermomètre. Les autres dénient, fuient. Mais c’est faux bien sûr, ils ne sont pas invincibles. Aujourd’hui, les gens sont pressurisés au travail, malheureux. Et il est temps d’humaniser le monde du travail </a:t>
            </a:r>
            <a:r>
              <a:rPr lang="fr-FR" sz="2400" i="1" smtClean="0"/>
              <a:t>!»</a:t>
            </a:r>
            <a:r>
              <a:rPr lang="fr-FR" sz="2400" i="1" dirty="0" smtClean="0"/>
              <a:t> </a:t>
            </a:r>
            <a:r>
              <a:rPr lang="fr-FR" sz="2400" smtClean="0"/>
              <a:t>Corinne</a:t>
            </a:r>
            <a:r>
              <a:rPr lang="fr-FR" sz="2400" dirty="0" smtClean="0"/>
              <a:t> </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a:xfrm>
            <a:off x="658813" y="2286000"/>
            <a:ext cx="7824787" cy="4267200"/>
          </a:xfrm>
        </p:spPr>
        <p:txBody>
          <a:bodyPr/>
          <a:lstStyle/>
          <a:p>
            <a:r>
              <a:rPr lang="fr-FR" dirty="0" smtClean="0"/>
              <a:t>Appui sur différents travaux qui s’attachent à deux questions:</a:t>
            </a:r>
          </a:p>
          <a:p>
            <a:pPr>
              <a:buFontTx/>
              <a:buChar char="-"/>
            </a:pPr>
            <a:r>
              <a:rPr lang="fr-FR" dirty="0" smtClean="0"/>
              <a:t>Quelles sont les conditions du maintien-retour en activité (et pas seulement en emploi) quand on vit avec une santé altérée ?</a:t>
            </a:r>
          </a:p>
          <a:p>
            <a:pPr>
              <a:buFontTx/>
              <a:buChar char="-"/>
            </a:pPr>
            <a:r>
              <a:rPr lang="fr-FR" dirty="0" smtClean="0"/>
              <a:t>Quelles sont les conditions du travail pour tous ?</a:t>
            </a:r>
          </a:p>
          <a:p>
            <a:pPr algn="just">
              <a:buNone/>
            </a:pPr>
            <a:r>
              <a:rPr lang="fr-FR" dirty="0" smtClean="0"/>
              <a:t>    Intégrer à ce vaste « chantier »: le traitement social, institutionnel, organisationnel (inaptitudes, chômage externe, interne –</a:t>
            </a:r>
            <a:r>
              <a:rPr lang="fr-FR" dirty="0" err="1" smtClean="0"/>
              <a:t>placardisation-</a:t>
            </a:r>
            <a:r>
              <a:rPr lang="fr-FR" dirty="0" smtClean="0"/>
              <a:t>, reclassement, invalidité, prévention instituée) ET les stratégies individuelles et collectives déployées pour composer entre désirs personnels, exigences professionnelles et exigences de santé….*</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Recherches-actions</a:t>
            </a:r>
            <a:endParaRPr lang="fr-FR" dirty="0"/>
          </a:p>
        </p:txBody>
      </p:sp>
      <p:sp>
        <p:nvSpPr>
          <p:cNvPr id="3" name="Espace réservé du contenu 2"/>
          <p:cNvSpPr>
            <a:spLocks noGrp="1"/>
          </p:cNvSpPr>
          <p:nvPr>
            <p:ph idx="1"/>
          </p:nvPr>
        </p:nvSpPr>
        <p:spPr>
          <a:xfrm>
            <a:off x="533400" y="2286000"/>
            <a:ext cx="7950200" cy="3840163"/>
          </a:xfrm>
        </p:spPr>
        <p:txBody>
          <a:bodyPr>
            <a:normAutofit fontScale="92500"/>
          </a:bodyPr>
          <a:lstStyle/>
          <a:p>
            <a:pPr algn="just"/>
            <a:r>
              <a:rPr lang="fr-FR" dirty="0" smtClean="0"/>
              <a:t>« </a:t>
            </a:r>
            <a:r>
              <a:rPr lang="fr-FR" b="1" dirty="0" smtClean="0"/>
              <a:t>Le travail et l’emploi à l’épreuve de la maladie chronique : analyse comparative (hépatites virales, VIH, cancers, diabète) </a:t>
            </a:r>
            <a:r>
              <a:rPr lang="fr-FR" dirty="0" smtClean="0"/>
              <a:t>»(ANRS). L’équipe: D. Lhuilier, F. Brugeilles, D. Rolland, J. Cochin.  </a:t>
            </a:r>
          </a:p>
          <a:p>
            <a:pPr algn="just"/>
            <a:r>
              <a:rPr lang="fr-FR" dirty="0" smtClean="0"/>
              <a:t>« </a:t>
            </a:r>
            <a:r>
              <a:rPr lang="fr-FR" b="1" dirty="0" smtClean="0"/>
              <a:t>Agir sur les individus et sur les collectifs pour un retour à l’emploi favorable à la santé des travailleurs atteints de cancer et bénéfique à l’entreprise</a:t>
            </a:r>
            <a:r>
              <a:rPr lang="fr-FR" dirty="0" smtClean="0"/>
              <a:t> » (INCa). L’équipe : AM. Waser, D. Lhuilier, J. Mezza, G. Huyez, P. Lénel, F. Brugeilles, K. Hermand et N. Rousset. </a:t>
            </a:r>
          </a:p>
          <a:p>
            <a:pPr algn="just"/>
            <a:r>
              <a:rPr lang="fr-FR" dirty="0" smtClean="0"/>
              <a:t>« </a:t>
            </a:r>
            <a:r>
              <a:rPr lang="fr-FR" b="1" dirty="0" smtClean="0"/>
              <a:t>Conditions du maintien en emploi des agents confrontés à un accident, à une maladie chronique ou à un handicap </a:t>
            </a:r>
            <a:r>
              <a:rPr lang="fr-FR" dirty="0" smtClean="0"/>
              <a:t>»: R.A dans une collectivité territoriale. L’équipe: D. Lhuilier, AM Waser, J. Cochin, M. Litim, S. Lainez, E. Rerolles.</a:t>
            </a:r>
          </a:p>
          <a:p>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4800" dirty="0" smtClean="0"/>
              <a:t>Individualisation des questions de santé au travail</a:t>
            </a:r>
            <a:endParaRPr lang="fr-FR" sz="4800" dirty="0"/>
          </a:p>
        </p:txBody>
      </p:sp>
      <p:sp>
        <p:nvSpPr>
          <p:cNvPr id="3" name="Espace réservé du contenu 2"/>
          <p:cNvSpPr>
            <a:spLocks noGrp="1"/>
          </p:cNvSpPr>
          <p:nvPr>
            <p:ph idx="1"/>
          </p:nvPr>
        </p:nvSpPr>
        <p:spPr>
          <a:xfrm>
            <a:off x="533400" y="2286000"/>
            <a:ext cx="8077200" cy="4191000"/>
          </a:xfrm>
        </p:spPr>
        <p:txBody>
          <a:bodyPr>
            <a:noAutofit/>
          </a:bodyPr>
          <a:lstStyle/>
          <a:p>
            <a:pPr algn="just"/>
            <a:r>
              <a:rPr lang="fr-FR" sz="2400" dirty="0" smtClean="0"/>
              <a:t>« </a:t>
            </a:r>
            <a:r>
              <a:rPr lang="fr-FR" sz="2400" i="1" dirty="0" smtClean="0"/>
              <a:t>A qui la faute ? </a:t>
            </a:r>
            <a:r>
              <a:rPr lang="fr-FR" sz="2400" dirty="0" smtClean="0"/>
              <a:t>» Prévalence et récurrence de cette interrogation dés que se profile un événement négatif, dans une confusion entre étiologie, causalité et responsabilité.</a:t>
            </a:r>
          </a:p>
          <a:p>
            <a:pPr algn="just"/>
            <a:r>
              <a:rPr lang="fr-FR" sz="2400" dirty="0" smtClean="0"/>
              <a:t>Déclinaison des jeux d’imputation causale:</a:t>
            </a:r>
          </a:p>
          <a:p>
            <a:pPr algn="just">
              <a:buNone/>
            </a:pPr>
            <a:r>
              <a:rPr lang="fr-FR" sz="2400" dirty="0" smtClean="0"/>
              <a:t>    Accident du travail, suicide et tentative de suicide, TMS, dépression, maladie (s), addiction, pathologies post traumatiques, stress, souffrance…</a:t>
            </a:r>
          </a:p>
          <a:p>
            <a:pPr algn="just">
              <a:buNone/>
            </a:pPr>
            <a:r>
              <a:rPr lang="fr-FR" sz="2400" dirty="0" smtClean="0"/>
              <a:t>    « exposition aux risques » /« individus à risques »*</a:t>
            </a:r>
            <a:endParaRPr 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Retour sur l’histoire</a:t>
            </a:r>
            <a:endParaRPr lang="fr-FR" dirty="0"/>
          </a:p>
        </p:txBody>
      </p:sp>
      <p:sp>
        <p:nvSpPr>
          <p:cNvPr id="3" name="Espace réservé du contenu 2"/>
          <p:cNvSpPr>
            <a:spLocks noGrp="1"/>
          </p:cNvSpPr>
          <p:nvPr>
            <p:ph idx="1"/>
          </p:nvPr>
        </p:nvSpPr>
        <p:spPr>
          <a:xfrm>
            <a:off x="457199" y="2133600"/>
            <a:ext cx="8026401" cy="4724400"/>
          </a:xfrm>
        </p:spPr>
        <p:txBody>
          <a:bodyPr>
            <a:noAutofit/>
          </a:bodyPr>
          <a:lstStyle/>
          <a:p>
            <a:pPr algn="just"/>
            <a:r>
              <a:rPr lang="fr-FR" b="1" dirty="0" smtClean="0"/>
              <a:t>La notion de prédisposition et son extension</a:t>
            </a:r>
            <a:r>
              <a:rPr lang="fr-FR" dirty="0" smtClean="0"/>
              <a:t>: initialement des caractères innés de l’individu, puis intégration des caractères acquis, des dimensions psychologiques, des facteurs socioculturels... </a:t>
            </a:r>
          </a:p>
          <a:p>
            <a:pPr algn="just">
              <a:buNone/>
            </a:pPr>
            <a:r>
              <a:rPr lang="fr-FR" dirty="0" smtClean="0"/>
              <a:t>     La prédisposition: prévalence des facteurs internes/méconnaissance ou euphémisation des facteurs externes des conduites. </a:t>
            </a:r>
          </a:p>
          <a:p>
            <a:pPr algn="just">
              <a:buNone/>
            </a:pPr>
            <a:r>
              <a:rPr lang="fr-FR" dirty="0" smtClean="0"/>
              <a:t>       </a:t>
            </a:r>
            <a:r>
              <a:rPr lang="fr-FR" dirty="0" err="1" smtClean="0"/>
              <a:t>accidentalibilité</a:t>
            </a:r>
            <a:r>
              <a:rPr lang="fr-FR" dirty="0" smtClean="0"/>
              <a:t> </a:t>
            </a:r>
          </a:p>
          <a:p>
            <a:pPr algn="just">
              <a:buNone/>
            </a:pPr>
            <a:r>
              <a:rPr lang="fr-FR" dirty="0" smtClean="0"/>
              <a:t>      sinistralité (accidents du travail, de trajet et maladies professionnelles)</a:t>
            </a:r>
          </a:p>
          <a:p>
            <a:pPr algn="just">
              <a:buNone/>
            </a:pPr>
            <a:r>
              <a:rPr lang="fr-FR" dirty="0" smtClean="0"/>
              <a:t>     maladies: moins à risque d’être qualifiées de professionnelles si une prédisposition ou des facteurs personnels peuvent être mis en évidence.</a:t>
            </a:r>
          </a:p>
          <a:p>
            <a:pPr algn="just">
              <a:buNone/>
            </a:pPr>
            <a:r>
              <a:rPr lang="fr-FR" dirty="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Risque, vulnérabilité et résilience</a:t>
            </a:r>
            <a:endParaRPr lang="fr-FR" dirty="0"/>
          </a:p>
        </p:txBody>
      </p:sp>
      <p:sp>
        <p:nvSpPr>
          <p:cNvPr id="3" name="Espace réservé du contenu 2"/>
          <p:cNvSpPr>
            <a:spLocks noGrp="1"/>
          </p:cNvSpPr>
          <p:nvPr>
            <p:ph idx="1"/>
          </p:nvPr>
        </p:nvSpPr>
        <p:spPr>
          <a:xfrm>
            <a:off x="658813" y="2057400"/>
            <a:ext cx="7824787" cy="4068763"/>
          </a:xfrm>
        </p:spPr>
        <p:txBody>
          <a:bodyPr>
            <a:normAutofit lnSpcReduction="10000"/>
          </a:bodyPr>
          <a:lstStyle/>
          <a:p>
            <a:pPr algn="just"/>
            <a:r>
              <a:rPr lang="fr-FR" dirty="0" smtClean="0"/>
              <a:t>Depuis les années 80, les notions de vulnérabilité, fragilité, précarité se généralisent en même temps que se déploie celle de risque.</a:t>
            </a:r>
          </a:p>
          <a:p>
            <a:pPr algn="just"/>
            <a:r>
              <a:rPr lang="fr-FR" dirty="0" smtClean="0"/>
              <a:t>Définir, mesurer et prévenir les risques, dans leur infinie déclinaison ET mise à l’agenda de la détection et de l’accompagnement des « personnes ou populations à risques »</a:t>
            </a:r>
          </a:p>
          <a:p>
            <a:pPr algn="just"/>
            <a:r>
              <a:rPr lang="fr-FR" dirty="0" smtClean="0"/>
              <a:t>Synonyme d’une réduction des capacités à faire face, la mesure de la vulnérabilité = évaluation du capital d’adaptation face aux risques et aux contraintes de l’environnement</a:t>
            </a:r>
          </a:p>
          <a:p>
            <a:pPr algn="just"/>
            <a:r>
              <a:rPr lang="fr-FR" dirty="0" smtClean="0"/>
              <a:t>L’explication causale par les vulnérabilités individuelles favorisée par la « dispersion » des problèmes de santé au travail (</a:t>
            </a:r>
            <a:r>
              <a:rPr lang="fr-FR" dirty="0" err="1" smtClean="0"/>
              <a:t>Volkoff</a:t>
            </a:r>
            <a:r>
              <a:rPr lang="fr-FR" dirty="0" smtClean="0"/>
              <a:t>, 2008)*</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Transformations du travail</a:t>
            </a:r>
            <a:endParaRPr lang="fr-FR" dirty="0"/>
          </a:p>
        </p:txBody>
      </p:sp>
      <p:sp>
        <p:nvSpPr>
          <p:cNvPr id="5" name="Espace réservé du contenu 4"/>
          <p:cNvSpPr>
            <a:spLocks noGrp="1"/>
          </p:cNvSpPr>
          <p:nvPr>
            <p:ph sz="half" idx="1"/>
          </p:nvPr>
        </p:nvSpPr>
        <p:spPr/>
        <p:txBody>
          <a:bodyPr>
            <a:normAutofit fontScale="92500" lnSpcReduction="20000"/>
          </a:bodyPr>
          <a:lstStyle/>
          <a:p>
            <a:r>
              <a:rPr lang="fr-FR" sz="3200" b="1" dirty="0" smtClean="0"/>
              <a:t>Précarisation:</a:t>
            </a:r>
          </a:p>
          <a:p>
            <a:pPr algn="just">
              <a:buNone/>
            </a:pPr>
            <a:r>
              <a:rPr lang="fr-FR" dirty="0" smtClean="0"/>
              <a:t>-     de l’emploi: réduction des CDI, développement des CDD, travail intérimaire, flexibilité externe, sous </a:t>
            </a:r>
            <a:r>
              <a:rPr lang="fr-FR" dirty="0" err="1" smtClean="0"/>
              <a:t>traitance</a:t>
            </a:r>
            <a:endParaRPr lang="fr-FR" dirty="0" smtClean="0"/>
          </a:p>
          <a:p>
            <a:pPr algn="just">
              <a:buNone/>
            </a:pPr>
            <a:r>
              <a:rPr lang="fr-FR" dirty="0" smtClean="0"/>
              <a:t>-  du travail: polyvalence, mobilité géographique, professionnelle, réorganisations internes, turn-over de l’encadrement, réorientations des objectifs</a:t>
            </a:r>
          </a:p>
          <a:p>
            <a:endParaRPr lang="fr-FR" dirty="0"/>
          </a:p>
        </p:txBody>
      </p:sp>
      <p:sp>
        <p:nvSpPr>
          <p:cNvPr id="6" name="Espace réservé du contenu 5"/>
          <p:cNvSpPr>
            <a:spLocks noGrp="1"/>
          </p:cNvSpPr>
          <p:nvPr>
            <p:ph sz="half" idx="2"/>
          </p:nvPr>
        </p:nvSpPr>
        <p:spPr/>
        <p:txBody>
          <a:bodyPr>
            <a:normAutofit fontScale="92500" lnSpcReduction="20000"/>
          </a:bodyPr>
          <a:lstStyle/>
          <a:p>
            <a:r>
              <a:rPr lang="fr-FR" sz="3200" b="1" dirty="0" smtClean="0"/>
              <a:t>Intensification du travail</a:t>
            </a:r>
          </a:p>
          <a:p>
            <a:pPr>
              <a:buNone/>
            </a:pPr>
            <a:r>
              <a:rPr lang="fr-FR" dirty="0" smtClean="0"/>
              <a:t>-      Pression temporelle sur le travail accrue.</a:t>
            </a:r>
          </a:p>
          <a:p>
            <a:pPr algn="just">
              <a:buNone/>
            </a:pPr>
            <a:r>
              <a:rPr lang="fr-FR" dirty="0" smtClean="0"/>
              <a:t>-      Une intensification aujourd’hui non réductible à l’augmentation des cadences. S’ajoutent: pression des clients, obligation de décider dans l’urgence, arbitrage entre objectifs contradictoires, complexification du travail et défaut de moyens, envahissement de la vie privée</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Transformations du travail</a:t>
            </a:r>
            <a:endParaRPr lang="fr-FR" dirty="0"/>
          </a:p>
        </p:txBody>
      </p:sp>
      <p:sp>
        <p:nvSpPr>
          <p:cNvPr id="3" name="Espace réservé du contenu 2"/>
          <p:cNvSpPr>
            <a:spLocks noGrp="1"/>
          </p:cNvSpPr>
          <p:nvPr>
            <p:ph sz="half" idx="1"/>
          </p:nvPr>
        </p:nvSpPr>
        <p:spPr/>
        <p:txBody>
          <a:bodyPr>
            <a:normAutofit fontScale="62500" lnSpcReduction="20000"/>
          </a:bodyPr>
          <a:lstStyle/>
          <a:p>
            <a:r>
              <a:rPr lang="fr-FR" sz="3200" b="1" dirty="0" smtClean="0"/>
              <a:t>Individualisation du travail </a:t>
            </a:r>
          </a:p>
          <a:p>
            <a:pPr>
              <a:buNone/>
            </a:pPr>
            <a:r>
              <a:rPr lang="fr-FR" sz="3200" dirty="0" smtClean="0"/>
              <a:t>     - l’intensification du travail qui réduit les temps d’échange sur le travail</a:t>
            </a:r>
          </a:p>
          <a:p>
            <a:pPr>
              <a:buNone/>
            </a:pPr>
            <a:r>
              <a:rPr lang="fr-FR" sz="3200" dirty="0" smtClean="0"/>
              <a:t>    - l’individualisation de la GRH</a:t>
            </a:r>
          </a:p>
          <a:p>
            <a:pPr>
              <a:buNone/>
            </a:pPr>
            <a:r>
              <a:rPr lang="fr-FR" sz="3200" dirty="0" smtClean="0"/>
              <a:t>    - la précarité des collectifs de travail et des appartenances de métiers</a:t>
            </a:r>
          </a:p>
          <a:p>
            <a:endParaRPr lang="fr-FR" sz="3200" dirty="0" smtClean="0"/>
          </a:p>
          <a:p>
            <a:endParaRPr lang="fr-FR" dirty="0" smtClean="0"/>
          </a:p>
          <a:p>
            <a:endParaRPr lang="fr-FR" dirty="0"/>
          </a:p>
        </p:txBody>
      </p:sp>
      <p:sp>
        <p:nvSpPr>
          <p:cNvPr id="4" name="Espace réservé du contenu 3"/>
          <p:cNvSpPr>
            <a:spLocks noGrp="1"/>
          </p:cNvSpPr>
          <p:nvPr>
            <p:ph sz="half" idx="2"/>
          </p:nvPr>
        </p:nvSpPr>
        <p:spPr/>
        <p:txBody>
          <a:bodyPr>
            <a:normAutofit fontScale="62500" lnSpcReduction="20000"/>
          </a:bodyPr>
          <a:lstStyle/>
          <a:p>
            <a:r>
              <a:rPr lang="fr-FR" sz="4000" i="1" dirty="0" smtClean="0"/>
              <a:t>Accroissement des exigences et réduction des ressources permettant d’y faire face</a:t>
            </a:r>
          </a:p>
          <a:p>
            <a:r>
              <a:rPr lang="fr-FR" sz="4000" i="1" dirty="0" smtClean="0"/>
              <a:t> Fabrique de l’usure prématurée</a:t>
            </a:r>
          </a:p>
          <a:p>
            <a:r>
              <a:rPr lang="fr-FR" sz="4000" i="1" dirty="0" smtClean="0"/>
              <a:t>Dégradation de l’employabilité de la main d’œuvre</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4400" dirty="0" smtClean="0"/>
              <a:t>La vulnérabilité: un critère distinctif, un principe explicatif</a:t>
            </a:r>
            <a:endParaRPr lang="fr-FR" sz="4400" dirty="0"/>
          </a:p>
        </p:txBody>
      </p:sp>
      <p:sp>
        <p:nvSpPr>
          <p:cNvPr id="3" name="Espace réservé du contenu 2"/>
          <p:cNvSpPr>
            <a:spLocks noGrp="1"/>
          </p:cNvSpPr>
          <p:nvPr>
            <p:ph idx="1"/>
          </p:nvPr>
        </p:nvSpPr>
        <p:spPr>
          <a:xfrm>
            <a:off x="304800" y="2057400"/>
            <a:ext cx="8178800" cy="4495800"/>
          </a:xfrm>
        </p:spPr>
        <p:txBody>
          <a:bodyPr>
            <a:normAutofit fontScale="32500" lnSpcReduction="20000"/>
          </a:bodyPr>
          <a:lstStyle/>
          <a:p>
            <a:endParaRPr lang="fr-FR" dirty="0" smtClean="0"/>
          </a:p>
          <a:p>
            <a:r>
              <a:rPr lang="fr-FR" sz="7200" dirty="0" smtClean="0"/>
              <a:t>Scénario de l’imputation causale aux « victimes » d’une altération de la santé, d’une perte « d’employabilité » …de difficultés au travail plus généralement</a:t>
            </a:r>
          </a:p>
          <a:p>
            <a:r>
              <a:rPr lang="fr-FR" sz="7200" dirty="0" smtClean="0"/>
              <a:t>Une représentation duale du monde du travail: les sains, robustes, performants, battants… aptes / les autres, fragiles, vulnérables, déficitaires … sommés de se soigner</a:t>
            </a:r>
          </a:p>
          <a:p>
            <a:pPr algn="just"/>
            <a:r>
              <a:rPr lang="fr-FR" sz="7200" dirty="0" smtClean="0"/>
              <a:t>Confinement de la vulnérabilité dans des individus définis par leurs défauts = vulnérabilité différentielle + traitements ségrégationnistes qui renforcent l’étiquetage et les processus d’élimination.</a:t>
            </a:r>
          </a:p>
          <a:p>
            <a:pPr algn="just">
              <a:buNone/>
            </a:pPr>
            <a:r>
              <a:rPr lang="fr-FR" sz="7200" dirty="0" smtClean="0"/>
              <a:t>« On essaie de liquider les gens qui posent des problèmes plutôt que les problèmes que les gens posent » (Veil, 2012)*</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dex">
  <a:themeElements>
    <a:clrScheme name="Codex">
      <a:dk1>
        <a:sysClr val="windowText" lastClr="000000"/>
      </a:dk1>
      <a:lt1>
        <a:sysClr val="window" lastClr="FFFFFF"/>
      </a:lt1>
      <a:dk2>
        <a:srgbClr val="59564B"/>
      </a:dk2>
      <a:lt2>
        <a:srgbClr val="DFDAC7"/>
      </a:lt2>
      <a:accent1>
        <a:srgbClr val="990000"/>
      </a:accent1>
      <a:accent2>
        <a:srgbClr val="EFAB16"/>
      </a:accent2>
      <a:accent3>
        <a:srgbClr val="78AC35"/>
      </a:accent3>
      <a:accent4>
        <a:srgbClr val="35ACA2"/>
      </a:accent4>
      <a:accent5>
        <a:srgbClr val="4083CF"/>
      </a:accent5>
      <a:accent6>
        <a:srgbClr val="0D335E"/>
      </a:accent6>
      <a:hlink>
        <a:srgbClr val="EF8E1C"/>
      </a:hlink>
      <a:folHlink>
        <a:srgbClr val="FEC60B"/>
      </a:folHlink>
    </a:clrScheme>
    <a:fontScheme name="Codex">
      <a:majorFont>
        <a:latin typeface="Calisto MT"/>
        <a:ea typeface=""/>
        <a:cs typeface=""/>
        <a:font script="Jpan" typeface="ＭＳ 明朝"/>
      </a:majorFont>
      <a:minorFont>
        <a:latin typeface="Calisto MT"/>
        <a:ea typeface=""/>
        <a:cs typeface=""/>
        <a:font script="Jpan" typeface="ＭＳ 明朝"/>
      </a:minorFont>
    </a:fontScheme>
    <a:fmtScheme name="Codex">
      <a:fillStyleLst>
        <a:solidFill>
          <a:schemeClr val="phClr"/>
        </a:solidFill>
        <a:gradFill rotWithShape="1">
          <a:gsLst>
            <a:gs pos="0">
              <a:schemeClr val="phClr">
                <a:tint val="100000"/>
                <a:shade val="60000"/>
                <a:satMod val="135000"/>
              </a:schemeClr>
            </a:gs>
            <a:gs pos="100000">
              <a:schemeClr val="phClr">
                <a:tint val="100000"/>
                <a:shade val="94000"/>
                <a:satMod val="135000"/>
              </a:schemeClr>
            </a:gs>
          </a:gsLst>
          <a:lin ang="16200000" scaled="1"/>
        </a:gradFill>
        <a:gradFill rotWithShape="1">
          <a:gsLst>
            <a:gs pos="0">
              <a:schemeClr val="phClr">
                <a:shade val="51000"/>
                <a:alpha val="90000"/>
                <a:satMod val="115000"/>
              </a:schemeClr>
            </a:gs>
            <a:gs pos="100000">
              <a:schemeClr val="phClr">
                <a:shade val="94000"/>
                <a:alpha val="90000"/>
                <a:satMod val="135000"/>
              </a:schemeClr>
            </a:gs>
          </a:gsLst>
          <a:lin ang="5400000" scaled="1"/>
        </a:gradFill>
      </a:fillStyleLst>
      <a:lnStyleLst>
        <a:ln w="15875" cap="flat" cmpd="sng" algn="ctr">
          <a:solidFill>
            <a:schemeClr val="phClr">
              <a:shade val="95000"/>
              <a:satMod val="105000"/>
            </a:schemeClr>
          </a:solidFill>
          <a:prstDash val="solid"/>
        </a:ln>
        <a:ln w="34925"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effectStyle>
        <a:effectStyle>
          <a:effectLst>
            <a:outerShdw blurRad="50800" dist="12700" dir="5400000" rotWithShape="0">
              <a:srgbClr val="525252">
                <a:alpha val="85000"/>
              </a:srgbClr>
            </a:outerShdw>
          </a:effectLst>
          <a:scene3d>
            <a:camera prst="orthographicFront">
              <a:rot lat="0" lon="0" rev="0"/>
            </a:camera>
            <a:lightRig rig="sunrise" dir="t">
              <a:rot lat="0" lon="0" rev="6000000"/>
            </a:lightRig>
          </a:scene3d>
          <a:sp3d prstMaterial="matte">
            <a:bevelT w="50800" h="4445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Codex.thmx</Template>
  <TotalTime>1680</TotalTime>
  <Words>3702</Words>
  <Application>Microsoft Macintosh PowerPoint</Application>
  <PresentationFormat>Présentation à l'écran (4:3)</PresentationFormat>
  <Paragraphs>139</Paragraphs>
  <Slides>19</Slides>
  <Notes>11</Notes>
  <HiddenSlides>0</HiddenSlides>
  <MMClips>0</MMClips>
  <ScaleCrop>false</ScaleCrop>
  <HeadingPairs>
    <vt:vector size="4" baseType="variant">
      <vt:variant>
        <vt:lpstr>Modèle de conception</vt:lpstr>
      </vt:variant>
      <vt:variant>
        <vt:i4>1</vt:i4>
      </vt:variant>
      <vt:variant>
        <vt:lpstr>Titres des diapositives</vt:lpstr>
      </vt:variant>
      <vt:variant>
        <vt:i4>19</vt:i4>
      </vt:variant>
    </vt:vector>
  </HeadingPairs>
  <TitlesOfParts>
    <vt:vector size="20" baseType="lpstr">
      <vt:lpstr>Codex</vt:lpstr>
      <vt:lpstr>Eloge de la vulnérabilité</vt:lpstr>
      <vt:lpstr>Introduction</vt:lpstr>
      <vt:lpstr>Recherches-actions</vt:lpstr>
      <vt:lpstr>Individualisation des questions de santé au travail</vt:lpstr>
      <vt:lpstr>Retour sur l’histoire</vt:lpstr>
      <vt:lpstr>Risque, vulnérabilité et résilience</vt:lpstr>
      <vt:lpstr>Transformations du travail</vt:lpstr>
      <vt:lpstr>Transformations du travail</vt:lpstr>
      <vt:lpstr>La vulnérabilité: un critère distinctif, un principe explicatif</vt:lpstr>
      <vt:lpstr>Individualisme normatif et désaffiliation</vt:lpstr>
      <vt:lpstr>Vulnérabilité ?</vt:lpstr>
      <vt:lpstr>L’expérience de la vulnérabilité</vt:lpstr>
      <vt:lpstr>Le travail de santé</vt:lpstr>
      <vt:lpstr>Les dilemmes de la vie avec une santé altérée</vt:lpstr>
      <vt:lpstr>Régulations et arbitrages</vt:lpstr>
      <vt:lpstr>Conclusion</vt:lpstr>
      <vt:lpstr>Eloge de la vulnérabilité</vt:lpstr>
      <vt:lpstr>Diapositive 18</vt:lpstr>
      <vt:lpstr>Diapositive 19</vt:lpstr>
    </vt:vector>
  </TitlesOfParts>
  <Company>domicile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Dialectique du rapport entre santé et travail: dilemmes et projets professionnels</dc:title>
  <dc:creator>Dominique</dc:creator>
  <cp:lastModifiedBy>Dominique</cp:lastModifiedBy>
  <cp:revision>10</cp:revision>
  <cp:lastPrinted>2016-11-29T13:34:39Z</cp:lastPrinted>
  <dcterms:created xsi:type="dcterms:W3CDTF">2017-01-14T17:03:29Z</dcterms:created>
  <dcterms:modified xsi:type="dcterms:W3CDTF">2017-01-14T17:04:21Z</dcterms:modified>
</cp:coreProperties>
</file>